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9" r:id="rId4"/>
    <p:sldId id="258" r:id="rId5"/>
    <p:sldId id="260" r:id="rId6"/>
    <p:sldId id="261" r:id="rId7"/>
    <p:sldId id="262" r:id="rId8"/>
    <p:sldId id="263" r:id="rId9"/>
    <p:sldId id="264" r:id="rId10"/>
    <p:sldId id="265" r:id="rId11"/>
    <p:sldId id="266"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57877"/>
  </p:normalViewPr>
  <p:slideViewPr>
    <p:cSldViewPr snapToGrid="0">
      <p:cViewPr varScale="1">
        <p:scale>
          <a:sx n="70" d="100"/>
          <a:sy n="70" d="100"/>
        </p:scale>
        <p:origin x="171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93367F-F8DE-4C51-82EB-14973308983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6BF7E14-44FB-4D66-9E56-19C7397C33A0}">
      <dgm:prSet custT="1"/>
      <dgm:spPr/>
      <dgm:t>
        <a:bodyPr/>
        <a:lstStyle/>
        <a:p>
          <a:pPr>
            <a:lnSpc>
              <a:spcPct val="100000"/>
            </a:lnSpc>
          </a:pPr>
          <a:r>
            <a:rPr lang="en-US" sz="1800" dirty="0"/>
            <a:t>Trauma-informed justice is a whole-of-court responsibility</a:t>
          </a:r>
        </a:p>
      </dgm:t>
    </dgm:pt>
    <dgm:pt modelId="{33B5BCC8-E71C-484C-9784-A8E9D0469004}" type="parTrans" cxnId="{D5A0C661-858F-443F-AC95-5DEA04957128}">
      <dgm:prSet/>
      <dgm:spPr/>
      <dgm:t>
        <a:bodyPr/>
        <a:lstStyle/>
        <a:p>
          <a:endParaRPr lang="en-US"/>
        </a:p>
      </dgm:t>
    </dgm:pt>
    <dgm:pt modelId="{0E1986F7-4430-4FA3-B04C-7D354AAA0454}" type="sibTrans" cxnId="{D5A0C661-858F-443F-AC95-5DEA04957128}">
      <dgm:prSet/>
      <dgm:spPr/>
      <dgm:t>
        <a:bodyPr/>
        <a:lstStyle/>
        <a:p>
          <a:endParaRPr lang="en-US"/>
        </a:p>
      </dgm:t>
    </dgm:pt>
    <dgm:pt modelId="{FB9BB443-993C-4549-A3D8-B30790F2D66B}">
      <dgm:prSet custT="1"/>
      <dgm:spPr/>
      <dgm:t>
        <a:bodyPr/>
        <a:lstStyle/>
        <a:p>
          <a:pPr>
            <a:lnSpc>
              <a:spcPct val="100000"/>
            </a:lnSpc>
          </a:pPr>
          <a:r>
            <a:rPr lang="en-US" sz="1800" dirty="0"/>
            <a:t>Move beyond victims and includes accused, witnesses, police investigators, prosecutors, lawyers, judges, jurors, court staff</a:t>
          </a:r>
        </a:p>
      </dgm:t>
    </dgm:pt>
    <dgm:pt modelId="{11925556-318E-47D4-9400-F5ABC64113DC}" type="parTrans" cxnId="{F8E7408E-2493-4592-9099-9B92E42304DC}">
      <dgm:prSet/>
      <dgm:spPr/>
      <dgm:t>
        <a:bodyPr/>
        <a:lstStyle/>
        <a:p>
          <a:endParaRPr lang="en-US"/>
        </a:p>
      </dgm:t>
    </dgm:pt>
    <dgm:pt modelId="{937D549F-4E94-41E3-A98C-EB1BFD39A2C3}" type="sibTrans" cxnId="{F8E7408E-2493-4592-9099-9B92E42304DC}">
      <dgm:prSet/>
      <dgm:spPr/>
      <dgm:t>
        <a:bodyPr/>
        <a:lstStyle/>
        <a:p>
          <a:endParaRPr lang="en-US"/>
        </a:p>
      </dgm:t>
    </dgm:pt>
    <dgm:pt modelId="{1E45D24D-8C81-417A-8514-4D6F66AE17A6}">
      <dgm:prSet custT="1"/>
      <dgm:spPr/>
      <dgm:t>
        <a:bodyPr/>
        <a:lstStyle/>
        <a:p>
          <a:pPr>
            <a:lnSpc>
              <a:spcPct val="100000"/>
            </a:lnSpc>
          </a:pPr>
          <a:r>
            <a:rPr lang="en-US" sz="1800" dirty="0"/>
            <a:t>The court becomes trauma-informed: safety, participation, respectful communication.</a:t>
          </a:r>
        </a:p>
      </dgm:t>
    </dgm:pt>
    <dgm:pt modelId="{57DDBF10-6EE2-4AF5-B0EB-7CFC935C8E63}" type="parTrans" cxnId="{E4D6580A-D2CC-42B0-9773-5D08B436BDE5}">
      <dgm:prSet/>
      <dgm:spPr/>
      <dgm:t>
        <a:bodyPr/>
        <a:lstStyle/>
        <a:p>
          <a:endParaRPr lang="en-US"/>
        </a:p>
      </dgm:t>
    </dgm:pt>
    <dgm:pt modelId="{878E1348-D10B-42FC-B423-02783543FC8F}" type="sibTrans" cxnId="{E4D6580A-D2CC-42B0-9773-5D08B436BDE5}">
      <dgm:prSet/>
      <dgm:spPr/>
      <dgm:t>
        <a:bodyPr/>
        <a:lstStyle/>
        <a:p>
          <a:endParaRPr lang="en-US"/>
        </a:p>
      </dgm:t>
    </dgm:pt>
    <dgm:pt modelId="{467889F7-022A-4DE2-BB72-C826BBD659D2}" type="pres">
      <dgm:prSet presAssocID="{C293367F-F8DE-4C51-82EB-149733089832}" presName="root" presStyleCnt="0">
        <dgm:presLayoutVars>
          <dgm:dir/>
          <dgm:resizeHandles val="exact"/>
        </dgm:presLayoutVars>
      </dgm:prSet>
      <dgm:spPr/>
    </dgm:pt>
    <dgm:pt modelId="{0C03E8C7-0327-4DD5-BD36-F31EF60645B0}" type="pres">
      <dgm:prSet presAssocID="{36BF7E14-44FB-4D66-9E56-19C7397C33A0}" presName="compNode" presStyleCnt="0"/>
      <dgm:spPr/>
    </dgm:pt>
    <dgm:pt modelId="{D86098DF-192D-48D0-B241-0C57FC2F7184}" type="pres">
      <dgm:prSet presAssocID="{36BF7E14-44FB-4D66-9E56-19C7397C33A0}" presName="bgRect" presStyleLbl="bgShp" presStyleIdx="0" presStyleCnt="3"/>
      <dgm:spPr/>
    </dgm:pt>
    <dgm:pt modelId="{0E479D74-9F7B-4825-89D8-1AFE544C762C}" type="pres">
      <dgm:prSet presAssocID="{36BF7E14-44FB-4D66-9E56-19C7397C33A0}"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cales of Justice"/>
        </a:ext>
      </dgm:extLst>
    </dgm:pt>
    <dgm:pt modelId="{0C7BD61C-E248-401A-A251-CAAC894F93B8}" type="pres">
      <dgm:prSet presAssocID="{36BF7E14-44FB-4D66-9E56-19C7397C33A0}" presName="spaceRect" presStyleCnt="0"/>
      <dgm:spPr/>
    </dgm:pt>
    <dgm:pt modelId="{7CCE93C8-67EA-46CB-B132-6526F4575CFD}" type="pres">
      <dgm:prSet presAssocID="{36BF7E14-44FB-4D66-9E56-19C7397C33A0}" presName="parTx" presStyleLbl="revTx" presStyleIdx="0" presStyleCnt="3">
        <dgm:presLayoutVars>
          <dgm:chMax val="0"/>
          <dgm:chPref val="0"/>
        </dgm:presLayoutVars>
      </dgm:prSet>
      <dgm:spPr/>
    </dgm:pt>
    <dgm:pt modelId="{03288E3D-4BC4-4759-AD0B-D7D535494CF2}" type="pres">
      <dgm:prSet presAssocID="{0E1986F7-4430-4FA3-B04C-7D354AAA0454}" presName="sibTrans" presStyleCnt="0"/>
      <dgm:spPr/>
    </dgm:pt>
    <dgm:pt modelId="{86D7A006-8A50-4166-B8E7-960582E05405}" type="pres">
      <dgm:prSet presAssocID="{FB9BB443-993C-4549-A3D8-B30790F2D66B}" presName="compNode" presStyleCnt="0"/>
      <dgm:spPr/>
    </dgm:pt>
    <dgm:pt modelId="{ECFEE428-B74D-4696-9907-1F09510BE525}" type="pres">
      <dgm:prSet presAssocID="{FB9BB443-993C-4549-A3D8-B30790F2D66B}" presName="bgRect" presStyleLbl="bgShp" presStyleIdx="1" presStyleCnt="3"/>
      <dgm:spPr/>
    </dgm:pt>
    <dgm:pt modelId="{F60BFF6E-F74F-4DF9-AEBA-3BA226F600DA}" type="pres">
      <dgm:prSet presAssocID="{FB9BB443-993C-4549-A3D8-B30790F2D66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Judge"/>
        </a:ext>
      </dgm:extLst>
    </dgm:pt>
    <dgm:pt modelId="{331D1214-124B-44F3-91AD-8E9F20DAFD13}" type="pres">
      <dgm:prSet presAssocID="{FB9BB443-993C-4549-A3D8-B30790F2D66B}" presName="spaceRect" presStyleCnt="0"/>
      <dgm:spPr/>
    </dgm:pt>
    <dgm:pt modelId="{4082B251-D353-4724-8992-F5AFEC00102B}" type="pres">
      <dgm:prSet presAssocID="{FB9BB443-993C-4549-A3D8-B30790F2D66B}" presName="parTx" presStyleLbl="revTx" presStyleIdx="1" presStyleCnt="3">
        <dgm:presLayoutVars>
          <dgm:chMax val="0"/>
          <dgm:chPref val="0"/>
        </dgm:presLayoutVars>
      </dgm:prSet>
      <dgm:spPr/>
    </dgm:pt>
    <dgm:pt modelId="{DE094E06-AE16-4EDE-8C6A-CA3171F6DC00}" type="pres">
      <dgm:prSet presAssocID="{937D549F-4E94-41E3-A98C-EB1BFD39A2C3}" presName="sibTrans" presStyleCnt="0"/>
      <dgm:spPr/>
    </dgm:pt>
    <dgm:pt modelId="{E1A98754-4B31-4565-8CC7-4A62AA8F8B03}" type="pres">
      <dgm:prSet presAssocID="{1E45D24D-8C81-417A-8514-4D6F66AE17A6}" presName="compNode" presStyleCnt="0"/>
      <dgm:spPr/>
    </dgm:pt>
    <dgm:pt modelId="{0D81BF38-3FBF-4560-A94C-2F852E3B7F87}" type="pres">
      <dgm:prSet presAssocID="{1E45D24D-8C81-417A-8514-4D6F66AE17A6}" presName="bgRect" presStyleLbl="bgShp" presStyleIdx="2" presStyleCnt="3"/>
      <dgm:spPr/>
    </dgm:pt>
    <dgm:pt modelId="{27BE2986-ED6B-4EE6-989E-62115F092359}" type="pres">
      <dgm:prSet presAssocID="{1E45D24D-8C81-417A-8514-4D6F66AE17A6}"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rain in head"/>
        </a:ext>
      </dgm:extLst>
    </dgm:pt>
    <dgm:pt modelId="{480A7552-57A3-4D32-ACC3-4650677A25DA}" type="pres">
      <dgm:prSet presAssocID="{1E45D24D-8C81-417A-8514-4D6F66AE17A6}" presName="spaceRect" presStyleCnt="0"/>
      <dgm:spPr/>
    </dgm:pt>
    <dgm:pt modelId="{7F41165E-9514-4496-ABC3-D337AE4B95A5}" type="pres">
      <dgm:prSet presAssocID="{1E45D24D-8C81-417A-8514-4D6F66AE17A6}" presName="parTx" presStyleLbl="revTx" presStyleIdx="2" presStyleCnt="3">
        <dgm:presLayoutVars>
          <dgm:chMax val="0"/>
          <dgm:chPref val="0"/>
        </dgm:presLayoutVars>
      </dgm:prSet>
      <dgm:spPr/>
    </dgm:pt>
  </dgm:ptLst>
  <dgm:cxnLst>
    <dgm:cxn modelId="{E4D6580A-D2CC-42B0-9773-5D08B436BDE5}" srcId="{C293367F-F8DE-4C51-82EB-149733089832}" destId="{1E45D24D-8C81-417A-8514-4D6F66AE17A6}" srcOrd="2" destOrd="0" parTransId="{57DDBF10-6EE2-4AF5-B0EB-7CFC935C8E63}" sibTransId="{878E1348-D10B-42FC-B423-02783543FC8F}"/>
    <dgm:cxn modelId="{4595222B-6C81-4A49-A994-DC28D951463D}" type="presOf" srcId="{1E45D24D-8C81-417A-8514-4D6F66AE17A6}" destId="{7F41165E-9514-4496-ABC3-D337AE4B95A5}" srcOrd="0" destOrd="0" presId="urn:microsoft.com/office/officeart/2018/2/layout/IconVerticalSolidList"/>
    <dgm:cxn modelId="{8EF1B14A-C08F-4FA6-9805-DDC6A0C87EB4}" type="presOf" srcId="{FB9BB443-993C-4549-A3D8-B30790F2D66B}" destId="{4082B251-D353-4724-8992-F5AFEC00102B}" srcOrd="0" destOrd="0" presId="urn:microsoft.com/office/officeart/2018/2/layout/IconVerticalSolidList"/>
    <dgm:cxn modelId="{193D6D56-C7B3-4BA1-A91A-FB1F76304985}" type="presOf" srcId="{36BF7E14-44FB-4D66-9E56-19C7397C33A0}" destId="{7CCE93C8-67EA-46CB-B132-6526F4575CFD}" srcOrd="0" destOrd="0" presId="urn:microsoft.com/office/officeart/2018/2/layout/IconVerticalSolidList"/>
    <dgm:cxn modelId="{D5A0C661-858F-443F-AC95-5DEA04957128}" srcId="{C293367F-F8DE-4C51-82EB-149733089832}" destId="{36BF7E14-44FB-4D66-9E56-19C7397C33A0}" srcOrd="0" destOrd="0" parTransId="{33B5BCC8-E71C-484C-9784-A8E9D0469004}" sibTransId="{0E1986F7-4430-4FA3-B04C-7D354AAA0454}"/>
    <dgm:cxn modelId="{F8E7408E-2493-4592-9099-9B92E42304DC}" srcId="{C293367F-F8DE-4C51-82EB-149733089832}" destId="{FB9BB443-993C-4549-A3D8-B30790F2D66B}" srcOrd="1" destOrd="0" parTransId="{11925556-318E-47D4-9400-F5ABC64113DC}" sibTransId="{937D549F-4E94-41E3-A98C-EB1BFD39A2C3}"/>
    <dgm:cxn modelId="{4F65DC9D-F329-4AED-9C71-D9FD7A103E4E}" type="presOf" srcId="{C293367F-F8DE-4C51-82EB-149733089832}" destId="{467889F7-022A-4DE2-BB72-C826BBD659D2}" srcOrd="0" destOrd="0" presId="urn:microsoft.com/office/officeart/2018/2/layout/IconVerticalSolidList"/>
    <dgm:cxn modelId="{4EAED9CB-BA45-4D60-8102-A733A4935B44}" type="presParOf" srcId="{467889F7-022A-4DE2-BB72-C826BBD659D2}" destId="{0C03E8C7-0327-4DD5-BD36-F31EF60645B0}" srcOrd="0" destOrd="0" presId="urn:microsoft.com/office/officeart/2018/2/layout/IconVerticalSolidList"/>
    <dgm:cxn modelId="{DC18D16A-2B5B-4FBF-90D8-932ADC942290}" type="presParOf" srcId="{0C03E8C7-0327-4DD5-BD36-F31EF60645B0}" destId="{D86098DF-192D-48D0-B241-0C57FC2F7184}" srcOrd="0" destOrd="0" presId="urn:microsoft.com/office/officeart/2018/2/layout/IconVerticalSolidList"/>
    <dgm:cxn modelId="{C010C117-193C-4C9E-984A-6E7C2AC8F331}" type="presParOf" srcId="{0C03E8C7-0327-4DD5-BD36-F31EF60645B0}" destId="{0E479D74-9F7B-4825-89D8-1AFE544C762C}" srcOrd="1" destOrd="0" presId="urn:microsoft.com/office/officeart/2018/2/layout/IconVerticalSolidList"/>
    <dgm:cxn modelId="{88FAA0D2-7882-49E6-AF50-2AD38698ABAC}" type="presParOf" srcId="{0C03E8C7-0327-4DD5-BD36-F31EF60645B0}" destId="{0C7BD61C-E248-401A-A251-CAAC894F93B8}" srcOrd="2" destOrd="0" presId="urn:microsoft.com/office/officeart/2018/2/layout/IconVerticalSolidList"/>
    <dgm:cxn modelId="{88D78430-9FF5-47A2-93CB-0725786CEA41}" type="presParOf" srcId="{0C03E8C7-0327-4DD5-BD36-F31EF60645B0}" destId="{7CCE93C8-67EA-46CB-B132-6526F4575CFD}" srcOrd="3" destOrd="0" presId="urn:microsoft.com/office/officeart/2018/2/layout/IconVerticalSolidList"/>
    <dgm:cxn modelId="{755DA72F-18E7-418D-A9CB-9438D605D87B}" type="presParOf" srcId="{467889F7-022A-4DE2-BB72-C826BBD659D2}" destId="{03288E3D-4BC4-4759-AD0B-D7D535494CF2}" srcOrd="1" destOrd="0" presId="urn:microsoft.com/office/officeart/2018/2/layout/IconVerticalSolidList"/>
    <dgm:cxn modelId="{8F614CE6-EC34-4284-A70F-FED3AF8AE997}" type="presParOf" srcId="{467889F7-022A-4DE2-BB72-C826BBD659D2}" destId="{86D7A006-8A50-4166-B8E7-960582E05405}" srcOrd="2" destOrd="0" presId="urn:microsoft.com/office/officeart/2018/2/layout/IconVerticalSolidList"/>
    <dgm:cxn modelId="{F672360D-E41D-4371-8183-2CF532DEBCB1}" type="presParOf" srcId="{86D7A006-8A50-4166-B8E7-960582E05405}" destId="{ECFEE428-B74D-4696-9907-1F09510BE525}" srcOrd="0" destOrd="0" presId="urn:microsoft.com/office/officeart/2018/2/layout/IconVerticalSolidList"/>
    <dgm:cxn modelId="{30CC78C0-CB5D-4BF8-9CA7-964EEE18B9AC}" type="presParOf" srcId="{86D7A006-8A50-4166-B8E7-960582E05405}" destId="{F60BFF6E-F74F-4DF9-AEBA-3BA226F600DA}" srcOrd="1" destOrd="0" presId="urn:microsoft.com/office/officeart/2018/2/layout/IconVerticalSolidList"/>
    <dgm:cxn modelId="{0F97781F-9D81-4BD6-ABE5-864F20A7F93C}" type="presParOf" srcId="{86D7A006-8A50-4166-B8E7-960582E05405}" destId="{331D1214-124B-44F3-91AD-8E9F20DAFD13}" srcOrd="2" destOrd="0" presId="urn:microsoft.com/office/officeart/2018/2/layout/IconVerticalSolidList"/>
    <dgm:cxn modelId="{0BF1D3DF-F676-42AA-B2A1-44D7BE07D0AC}" type="presParOf" srcId="{86D7A006-8A50-4166-B8E7-960582E05405}" destId="{4082B251-D353-4724-8992-F5AFEC00102B}" srcOrd="3" destOrd="0" presId="urn:microsoft.com/office/officeart/2018/2/layout/IconVerticalSolidList"/>
    <dgm:cxn modelId="{7095EE29-1CAC-40E8-92E1-8CA536D4B434}" type="presParOf" srcId="{467889F7-022A-4DE2-BB72-C826BBD659D2}" destId="{DE094E06-AE16-4EDE-8C6A-CA3171F6DC00}" srcOrd="3" destOrd="0" presId="urn:microsoft.com/office/officeart/2018/2/layout/IconVerticalSolidList"/>
    <dgm:cxn modelId="{29A68932-EC58-4727-98DC-0BD009274F15}" type="presParOf" srcId="{467889F7-022A-4DE2-BB72-C826BBD659D2}" destId="{E1A98754-4B31-4565-8CC7-4A62AA8F8B03}" srcOrd="4" destOrd="0" presId="urn:microsoft.com/office/officeart/2018/2/layout/IconVerticalSolidList"/>
    <dgm:cxn modelId="{92367B09-BA8B-464D-818C-F4E6393398AF}" type="presParOf" srcId="{E1A98754-4B31-4565-8CC7-4A62AA8F8B03}" destId="{0D81BF38-3FBF-4560-A94C-2F852E3B7F87}" srcOrd="0" destOrd="0" presId="urn:microsoft.com/office/officeart/2018/2/layout/IconVerticalSolidList"/>
    <dgm:cxn modelId="{8F4478DC-C12A-49A8-89D8-70FE80C24FB0}" type="presParOf" srcId="{E1A98754-4B31-4565-8CC7-4A62AA8F8B03}" destId="{27BE2986-ED6B-4EE6-989E-62115F092359}" srcOrd="1" destOrd="0" presId="urn:microsoft.com/office/officeart/2018/2/layout/IconVerticalSolidList"/>
    <dgm:cxn modelId="{74317E2E-AA76-4506-AA75-D729145DE88F}" type="presParOf" srcId="{E1A98754-4B31-4565-8CC7-4A62AA8F8B03}" destId="{480A7552-57A3-4D32-ACC3-4650677A25DA}" srcOrd="2" destOrd="0" presId="urn:microsoft.com/office/officeart/2018/2/layout/IconVerticalSolidList"/>
    <dgm:cxn modelId="{3BC06B0F-3670-4814-86B1-6884FE17C3DC}" type="presParOf" srcId="{E1A98754-4B31-4565-8CC7-4A62AA8F8B03}" destId="{7F41165E-9514-4496-ABC3-D337AE4B95A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098DF-192D-48D0-B241-0C57FC2F7184}">
      <dsp:nvSpPr>
        <dsp:cNvPr id="0" name=""/>
        <dsp:cNvSpPr/>
      </dsp:nvSpPr>
      <dsp:spPr>
        <a:xfrm>
          <a:off x="0" y="676"/>
          <a:ext cx="5681133" cy="158399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479D74-9F7B-4825-89D8-1AFE544C762C}">
      <dsp:nvSpPr>
        <dsp:cNvPr id="0" name=""/>
        <dsp:cNvSpPr/>
      </dsp:nvSpPr>
      <dsp:spPr>
        <a:xfrm>
          <a:off x="479157" y="357075"/>
          <a:ext cx="871195" cy="8711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CE93C8-67EA-46CB-B132-6526F4575CFD}">
      <dsp:nvSpPr>
        <dsp:cNvPr id="0" name=""/>
        <dsp:cNvSpPr/>
      </dsp:nvSpPr>
      <dsp:spPr>
        <a:xfrm>
          <a:off x="1829511" y="676"/>
          <a:ext cx="3851621" cy="158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39" tIns="167639" rIns="167639" bIns="167639" numCol="1" spcCol="1270" anchor="ctr" anchorCtr="0">
          <a:noAutofit/>
        </a:bodyPr>
        <a:lstStyle/>
        <a:p>
          <a:pPr marL="0" lvl="0" indent="0" algn="l" defTabSz="800100">
            <a:lnSpc>
              <a:spcPct val="100000"/>
            </a:lnSpc>
            <a:spcBef>
              <a:spcPct val="0"/>
            </a:spcBef>
            <a:spcAft>
              <a:spcPct val="35000"/>
            </a:spcAft>
            <a:buNone/>
          </a:pPr>
          <a:r>
            <a:rPr lang="en-US" sz="1800" kern="1200" dirty="0"/>
            <a:t>Trauma-informed justice is a whole-of-court responsibility</a:t>
          </a:r>
        </a:p>
      </dsp:txBody>
      <dsp:txXfrm>
        <a:off x="1829511" y="676"/>
        <a:ext cx="3851621" cy="1583992"/>
      </dsp:txXfrm>
    </dsp:sp>
    <dsp:sp modelId="{ECFEE428-B74D-4696-9907-1F09510BE525}">
      <dsp:nvSpPr>
        <dsp:cNvPr id="0" name=""/>
        <dsp:cNvSpPr/>
      </dsp:nvSpPr>
      <dsp:spPr>
        <a:xfrm>
          <a:off x="0" y="1980667"/>
          <a:ext cx="5681133" cy="158399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0BFF6E-F74F-4DF9-AEBA-3BA226F600DA}">
      <dsp:nvSpPr>
        <dsp:cNvPr id="0" name=""/>
        <dsp:cNvSpPr/>
      </dsp:nvSpPr>
      <dsp:spPr>
        <a:xfrm>
          <a:off x="479157" y="2337066"/>
          <a:ext cx="871195" cy="8711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82B251-D353-4724-8992-F5AFEC00102B}">
      <dsp:nvSpPr>
        <dsp:cNvPr id="0" name=""/>
        <dsp:cNvSpPr/>
      </dsp:nvSpPr>
      <dsp:spPr>
        <a:xfrm>
          <a:off x="1829511" y="1980667"/>
          <a:ext cx="3851621" cy="158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39" tIns="167639" rIns="167639" bIns="167639" numCol="1" spcCol="1270" anchor="ctr" anchorCtr="0">
          <a:noAutofit/>
        </a:bodyPr>
        <a:lstStyle/>
        <a:p>
          <a:pPr marL="0" lvl="0" indent="0" algn="l" defTabSz="800100">
            <a:lnSpc>
              <a:spcPct val="100000"/>
            </a:lnSpc>
            <a:spcBef>
              <a:spcPct val="0"/>
            </a:spcBef>
            <a:spcAft>
              <a:spcPct val="35000"/>
            </a:spcAft>
            <a:buNone/>
          </a:pPr>
          <a:r>
            <a:rPr lang="en-US" sz="1800" kern="1200" dirty="0"/>
            <a:t>Move beyond victims and includes accused, witnesses, police investigators, prosecutors, lawyers, judges, jurors, court staff</a:t>
          </a:r>
        </a:p>
      </dsp:txBody>
      <dsp:txXfrm>
        <a:off x="1829511" y="1980667"/>
        <a:ext cx="3851621" cy="1583992"/>
      </dsp:txXfrm>
    </dsp:sp>
    <dsp:sp modelId="{0D81BF38-3FBF-4560-A94C-2F852E3B7F87}">
      <dsp:nvSpPr>
        <dsp:cNvPr id="0" name=""/>
        <dsp:cNvSpPr/>
      </dsp:nvSpPr>
      <dsp:spPr>
        <a:xfrm>
          <a:off x="0" y="3960658"/>
          <a:ext cx="5681133" cy="158399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BE2986-ED6B-4EE6-989E-62115F092359}">
      <dsp:nvSpPr>
        <dsp:cNvPr id="0" name=""/>
        <dsp:cNvSpPr/>
      </dsp:nvSpPr>
      <dsp:spPr>
        <a:xfrm>
          <a:off x="479157" y="4317056"/>
          <a:ext cx="871195" cy="8711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41165E-9514-4496-ABC3-D337AE4B95A5}">
      <dsp:nvSpPr>
        <dsp:cNvPr id="0" name=""/>
        <dsp:cNvSpPr/>
      </dsp:nvSpPr>
      <dsp:spPr>
        <a:xfrm>
          <a:off x="1829511" y="3960658"/>
          <a:ext cx="3851621" cy="158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39" tIns="167639" rIns="167639" bIns="167639" numCol="1" spcCol="1270" anchor="ctr" anchorCtr="0">
          <a:noAutofit/>
        </a:bodyPr>
        <a:lstStyle/>
        <a:p>
          <a:pPr marL="0" lvl="0" indent="0" algn="l" defTabSz="800100">
            <a:lnSpc>
              <a:spcPct val="100000"/>
            </a:lnSpc>
            <a:spcBef>
              <a:spcPct val="0"/>
            </a:spcBef>
            <a:spcAft>
              <a:spcPct val="35000"/>
            </a:spcAft>
            <a:buNone/>
          </a:pPr>
          <a:r>
            <a:rPr lang="en-US" sz="1800" kern="1200" dirty="0"/>
            <a:t>The court becomes trauma-informed: safety, participation, respectful communication.</a:t>
          </a:r>
        </a:p>
      </dsp:txBody>
      <dsp:txXfrm>
        <a:off x="1829511" y="3960658"/>
        <a:ext cx="3851621" cy="158399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2BC023-976A-9B48-92BC-AAC165D6AB7E}" type="datetimeFigureOut">
              <a:rPr lang="en-US" smtClean="0"/>
              <a:t>8/4/26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B45CF9-F045-2545-BBDB-5507162CC910}" type="slidenum">
              <a:rPr lang="en-US" smtClean="0"/>
              <a:t>‹#›</a:t>
            </a:fld>
            <a:endParaRPr lang="en-US"/>
          </a:p>
        </p:txBody>
      </p:sp>
    </p:spTree>
    <p:extLst>
      <p:ext uri="{BB962C8B-B14F-4D97-AF65-F5344CB8AC3E}">
        <p14:creationId xmlns:p14="http://schemas.microsoft.com/office/powerpoint/2010/main" val="4123186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ourtdogsvictoria.org.au/"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vicbar.com.au/Web/Web/Contents/Community/Health-and-Wellbeing/Health_and_Wellbeing.aspx" TargetMode="External"/><Relationship Id="rId5" Type="http://schemas.openxmlformats.org/officeDocument/2006/relationships/hyperlink" Target="https://www.liv.asn.au/wellbeing" TargetMode="External"/><Relationship Id="rId4" Type="http://schemas.openxmlformats.org/officeDocument/2006/relationships/hyperlink" Target="https://www.justice.vic.gov.au/justice-system/courts-and-tribunals/intermediary-program"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vic.gov.au/maram-practice-guides-foundation-knowledge-guide"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courts.vic.gov.au/publications/court-services-victoria-strategic-plan-2020-2025?utm_source=chatgpt.com" TargetMode="External"/><Relationship Id="rId4" Type="http://schemas.openxmlformats.org/officeDocument/2006/relationships/hyperlink" Target="https://www.lawreform.vic.gov.au/wp-content/uploads/2023/08/VLRC_Improving_Justice_System_Response_to_Sex_Offences_Report_web.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justice.vic.gov.au/justice-system/courts-and-tribunals/intermediary-program"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courtdogsvictoria.org.au/"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ifs.gov.au/sites/default/files/2024-02/2311_CFCA_Coercive-control-victimisation.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NZ" b="1" dirty="0"/>
              <a:t>Argument: </a:t>
            </a:r>
            <a:r>
              <a:rPr lang="en-NZ" dirty="0"/>
              <a:t>Trauma-informed practice is not only about supporting victims. It is also about strengthening the integrity of the criminal justice system through procedural fairness, assessments of criminal responsibility, and sustainable legal practice.</a:t>
            </a:r>
          </a:p>
          <a:p>
            <a:pPr marL="171450" indent="-171450">
              <a:buFont typeface="Arial" panose="020B0604020202020204" pitchFamily="34" charset="0"/>
              <a:buChar char="•"/>
            </a:pPr>
            <a:endParaRPr lang="en-NZ"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a:t>Define trauma – Roslyn Carnes work on ‘Raising the Bar: A Case for Trauma Informed Lawyers’. Uses the definition of trauma from Atkinson (2002) ‘trauma is therefore an event or process which overwhelms the individual, family or community and the ability to cope in the mind, body, soul (and) spirit’</a:t>
            </a:r>
            <a:endParaRPr lang="en-US"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a:t>Roslyn Carnes, </a:t>
            </a:r>
            <a:r>
              <a:rPr lang="en-NZ" i="1" dirty="0"/>
              <a:t>Raising the Bar: A Case for Trauma Informed Lawyers</a:t>
            </a:r>
            <a:r>
              <a:rPr lang="en-NZ" dirty="0"/>
              <a:t> (Loddon Campaspe Community Legal Centre, 2017).</a:t>
            </a:r>
          </a:p>
          <a:p>
            <a:pPr marL="171450" indent="-171450">
              <a:buFont typeface="Arial" panose="020B0604020202020204" pitchFamily="34" charset="0"/>
              <a:buChar char="•"/>
            </a:pPr>
            <a:endParaRPr lang="en-NZ" dirty="0"/>
          </a:p>
          <a:p>
            <a:pPr marL="171450" indent="-171450">
              <a:buFont typeface="Arial" panose="020B0604020202020204" pitchFamily="34" charset="0"/>
              <a:buChar char="•"/>
            </a:pPr>
            <a:r>
              <a:rPr lang="en-NZ" dirty="0"/>
              <a:t>Felicity Gerry, 'Why Being Trauma Informed Is an Issue for Court Integrity' (Web Page, 14 July 2022) Legalwise Seminars.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a:t>Felicity Gerry, 'Trauma-informed Courts (Pt 1)' (2021) 171(7919) </a:t>
            </a:r>
            <a:r>
              <a:rPr lang="en-NZ" i="1" dirty="0"/>
              <a:t>New Law Journal</a:t>
            </a:r>
            <a:r>
              <a:rPr lang="en-NZ" dirty="0"/>
              <a:t> 16.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a:t>Felicity Gerry, 'Trauma-informed Courts (Pt 2)' (2021) </a:t>
            </a:r>
            <a:r>
              <a:rPr lang="en-NZ" b="0" dirty="0"/>
              <a:t>171(7922) New Law Journal 16.</a:t>
            </a:r>
            <a:endParaRPr lang="en-NZ"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Image credit: </a:t>
            </a:r>
            <a:r>
              <a:rPr lang="en-US" dirty="0"/>
              <a:t>https://</a:t>
            </a:r>
            <a:r>
              <a:rPr lang="en-US" dirty="0" err="1"/>
              <a:t>www.vecteezy.com</a:t>
            </a:r>
            <a:r>
              <a:rPr lang="en-US" dirty="0"/>
              <a:t>/photo/58476007-a-person-s-hands-gently-hold-a-golden-scale-symbolizing-justice-and-balance</a:t>
            </a:r>
          </a:p>
        </p:txBody>
      </p:sp>
      <p:sp>
        <p:nvSpPr>
          <p:cNvPr id="4" name="Slide Number Placeholder 3"/>
          <p:cNvSpPr>
            <a:spLocks noGrp="1"/>
          </p:cNvSpPr>
          <p:nvPr>
            <p:ph type="sldNum" sz="quarter" idx="5"/>
          </p:nvPr>
        </p:nvSpPr>
        <p:spPr/>
        <p:txBody>
          <a:bodyPr/>
          <a:lstStyle/>
          <a:p>
            <a:fld id="{A4B45CF9-F045-2545-BBDB-5507162CC910}" type="slidenum">
              <a:rPr lang="en-US" smtClean="0"/>
              <a:t>1</a:t>
            </a:fld>
            <a:endParaRPr lang="en-US"/>
          </a:p>
        </p:txBody>
      </p:sp>
    </p:spTree>
    <p:extLst>
      <p:ext uri="{BB962C8B-B14F-4D97-AF65-F5344CB8AC3E}">
        <p14:creationId xmlns:p14="http://schemas.microsoft.com/office/powerpoint/2010/main" val="3992905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NZ" dirty="0"/>
              <a:t>Helgi Maki et al (eds), </a:t>
            </a:r>
            <a:r>
              <a:rPr lang="en-NZ" i="1" dirty="0"/>
              <a:t>Trauma-Informed Law: A Primer for Practicing Lawyers and a Pathway for Resilience and Healing</a:t>
            </a:r>
            <a:r>
              <a:rPr lang="en-NZ" dirty="0"/>
              <a:t> (American Bar Association, 2023). https://</a:t>
            </a:r>
            <a:r>
              <a:rPr lang="en-NZ" dirty="0" err="1"/>
              <a:t>www.traumainformedlaw.org</a:t>
            </a:r>
            <a:r>
              <a:rPr lang="en-NZ" dirty="0"/>
              <a:t>/trauma-informed-law-book </a:t>
            </a:r>
          </a:p>
          <a:p>
            <a:pPr marL="171450" indent="-171450">
              <a:buFont typeface="Arial" panose="020B0604020202020204" pitchFamily="34" charset="0"/>
              <a:buChar char="•"/>
            </a:pPr>
            <a:r>
              <a:rPr lang="en-NZ" dirty="0"/>
              <a:t>Law Institute of Victoria, </a:t>
            </a:r>
            <a:r>
              <a:rPr lang="en-NZ" i="1" dirty="0"/>
              <a:t>Wellbeing Resources</a:t>
            </a:r>
            <a:r>
              <a:rPr lang="en-NZ" dirty="0"/>
              <a:t> (Web Page) https://</a:t>
            </a:r>
            <a:r>
              <a:rPr lang="en-NZ" dirty="0" err="1"/>
              <a:t>www.liv.asn.au</a:t>
            </a:r>
            <a:r>
              <a:rPr lang="en-NZ" dirty="0"/>
              <a:t>/wellbeing </a:t>
            </a:r>
          </a:p>
          <a:p>
            <a:pPr marL="171450" indent="-171450">
              <a:buFont typeface="Arial" panose="020B0604020202020204" pitchFamily="34" charset="0"/>
              <a:buChar char="•"/>
            </a:pPr>
            <a:r>
              <a:rPr lang="en-NZ" dirty="0"/>
              <a:t>Victorian Bar, </a:t>
            </a:r>
            <a:r>
              <a:rPr lang="en-NZ" i="1" dirty="0"/>
              <a:t>Health and Wellbeing at the Victorian Bar</a:t>
            </a:r>
            <a:r>
              <a:rPr lang="en-NZ" dirty="0"/>
              <a:t> (Web Page) https://</a:t>
            </a:r>
            <a:r>
              <a:rPr lang="en-NZ" dirty="0" err="1"/>
              <a:t>www.vicbar.com.au</a:t>
            </a:r>
            <a:r>
              <a:rPr lang="en-NZ" dirty="0"/>
              <a:t>/Web/Web/Contents/Community/Health-and-Wellbeing/</a:t>
            </a:r>
            <a:r>
              <a:rPr lang="en-NZ" dirty="0" err="1"/>
              <a:t>Health_and_Wellbeing.aspx</a:t>
            </a:r>
            <a:r>
              <a:rPr lang="en-NZ" dirty="0"/>
              <a:t>  </a:t>
            </a:r>
          </a:p>
          <a:p>
            <a:pPr marL="171450" indent="-171450">
              <a:buFont typeface="Arial" panose="020B0604020202020204" pitchFamily="34" charset="0"/>
              <a:buChar char="•"/>
            </a:pPr>
            <a:r>
              <a:rPr lang="en-NZ" dirty="0"/>
              <a:t>Department of Families, Fairness and Housing (Vic), </a:t>
            </a:r>
            <a:r>
              <a:rPr lang="en-NZ" i="1" dirty="0"/>
              <a:t>Family Violence Workforce Wellbeing Guide</a:t>
            </a:r>
            <a:r>
              <a:rPr lang="en-NZ" dirty="0"/>
              <a:t> (Victorian Government, 2021). https://</a:t>
            </a:r>
            <a:r>
              <a:rPr lang="en-NZ" dirty="0" err="1"/>
              <a:t>www.vic.gov.au</a:t>
            </a:r>
            <a:r>
              <a:rPr lang="en-NZ" dirty="0"/>
              <a:t>/family-violence-workforce-wellbeing-guide </a:t>
            </a:r>
          </a:p>
        </p:txBody>
      </p:sp>
      <p:sp>
        <p:nvSpPr>
          <p:cNvPr id="4" name="Slide Number Placeholder 3"/>
          <p:cNvSpPr>
            <a:spLocks noGrp="1"/>
          </p:cNvSpPr>
          <p:nvPr>
            <p:ph type="sldNum" sz="quarter" idx="5"/>
          </p:nvPr>
        </p:nvSpPr>
        <p:spPr/>
        <p:txBody>
          <a:bodyPr/>
          <a:lstStyle/>
          <a:p>
            <a:fld id="{A4B45CF9-F045-2545-BBDB-5507162CC910}" type="slidenum">
              <a:rPr lang="en-US" smtClean="0"/>
              <a:t>10</a:t>
            </a:fld>
            <a:endParaRPr lang="en-US"/>
          </a:p>
        </p:txBody>
      </p:sp>
    </p:spTree>
    <p:extLst>
      <p:ext uri="{BB962C8B-B14F-4D97-AF65-F5344CB8AC3E}">
        <p14:creationId xmlns:p14="http://schemas.microsoft.com/office/powerpoint/2010/main" val="2678823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B45CF9-F045-2545-BBDB-5507162CC910}" type="slidenum">
              <a:rPr lang="en-US" smtClean="0"/>
              <a:t>11</a:t>
            </a:fld>
            <a:endParaRPr lang="en-US"/>
          </a:p>
        </p:txBody>
      </p:sp>
    </p:spTree>
    <p:extLst>
      <p:ext uri="{BB962C8B-B14F-4D97-AF65-F5344CB8AC3E}">
        <p14:creationId xmlns:p14="http://schemas.microsoft.com/office/powerpoint/2010/main" val="1794214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E4238-3025-497E-6940-BF61DC8EF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B356B-985F-CAC2-DEA7-56DC1E5D08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74E0DC-2DE8-2884-C994-4F40A1872954}"/>
              </a:ext>
            </a:extLst>
          </p:cNvPr>
          <p:cNvSpPr>
            <a:spLocks noGrp="1"/>
          </p:cNvSpPr>
          <p:nvPr>
            <p:ph type="body" idx="1"/>
          </p:nvPr>
        </p:nvSpPr>
        <p:spPr/>
        <p:txBody>
          <a:bodyPr/>
          <a:lstStyle/>
          <a:p>
            <a:pPr marL="171450" indent="-171450">
              <a:buFont typeface="Arial" panose="020B0604020202020204" pitchFamily="34" charset="0"/>
              <a:buChar char="•"/>
            </a:pPr>
            <a:endParaRPr lang="en-NZ"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Conclude with some questions:</a:t>
            </a:r>
          </a:p>
          <a:p>
            <a:pPr marL="628650" lvl="1" indent="-171450">
              <a:buFont typeface="Arial" panose="020B0604020202020204" pitchFamily="34" charset="0"/>
              <a:buChar char="•"/>
            </a:pPr>
            <a:r>
              <a:rPr lang="en-NZ" dirty="0"/>
              <a:t>If trauma can fundamentally affect participation, communication and, in some cases, agency or voluntariness, what does truly trauma-informed criminal practice require of us as lawyers?</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More specific probes:</a:t>
            </a:r>
          </a:p>
          <a:p>
            <a:pPr marL="628650" lvl="1" indent="-171450">
              <a:buFont typeface="Arial" panose="020B0604020202020204" pitchFamily="34" charset="0"/>
              <a:buChar char="•"/>
            </a:pPr>
            <a:r>
              <a:rPr lang="en-US" dirty="0"/>
              <a:t>How might trauma affect participation? Do you have any examples from their practice or experience?</a:t>
            </a:r>
          </a:p>
          <a:p>
            <a:pPr marL="628650" lvl="1" indent="-171450">
              <a:buFont typeface="Arial" panose="020B0604020202020204" pitchFamily="34" charset="0"/>
              <a:buChar char="•"/>
            </a:pPr>
            <a:r>
              <a:rPr lang="en-US" dirty="0"/>
              <a:t>What types of court adjustments are / have been required?</a:t>
            </a:r>
          </a:p>
          <a:p>
            <a:pPr marL="628650" lvl="1" indent="-171450">
              <a:buFont typeface="Arial" panose="020B0604020202020204" pitchFamily="34" charset="0"/>
              <a:buChar char="•"/>
            </a:pPr>
            <a:r>
              <a:rPr lang="en-US" dirty="0"/>
              <a:t>What types of communication assistance are / have been needed?</a:t>
            </a:r>
          </a:p>
          <a:p>
            <a:pPr marL="628650" lvl="1" indent="-171450">
              <a:buFont typeface="Arial" panose="020B0604020202020204" pitchFamily="34" charset="0"/>
              <a:buChar char="•"/>
            </a:pPr>
            <a:r>
              <a:rPr lang="en-US" dirty="0"/>
              <a:t>Are you aware of any examples or cases where trauma raises issues of agency or voluntariness?</a:t>
            </a:r>
          </a:p>
          <a:p>
            <a:pPr marL="628650" lvl="1" indent="-171450">
              <a:buFont typeface="Arial" panose="020B0604020202020204" pitchFamily="34" charset="0"/>
              <a:buChar char="•"/>
            </a:pPr>
            <a:r>
              <a:rPr lang="en-US" dirty="0"/>
              <a:t>What types of expert evidence are / have been required?</a:t>
            </a:r>
          </a:p>
          <a:p>
            <a:pPr marL="628650" lvl="1" indent="-171450">
              <a:buFont typeface="Arial" panose="020B0604020202020204" pitchFamily="34" charset="0"/>
              <a:buChar char="•"/>
            </a:pPr>
            <a:r>
              <a:rPr lang="en-US" dirty="0"/>
              <a:t>What support might / do you need as lawyers?</a:t>
            </a:r>
          </a:p>
          <a:p>
            <a:pPr marL="628650" lvl="1" indent="-171450">
              <a:buFont typeface="Arial" panose="020B0604020202020204" pitchFamily="34" charset="0"/>
              <a:buChar char="•"/>
            </a:pPr>
            <a:endParaRPr lang="en-US" dirty="0"/>
          </a:p>
          <a:p>
            <a:endParaRPr lang="en-NZ" dirty="0"/>
          </a:p>
          <a:p>
            <a:r>
              <a:rPr lang="en-NZ" b="1" dirty="0"/>
              <a:t>Bibliography</a:t>
            </a:r>
          </a:p>
          <a:p>
            <a:pPr marL="171450" indent="-171450">
              <a:buFont typeface="Arial" panose="020B0604020202020204" pitchFamily="34" charset="0"/>
              <a:buChar char="•"/>
            </a:pPr>
            <a:r>
              <a:rPr lang="en-NZ" dirty="0"/>
              <a:t>Carnes, Roslyn, </a:t>
            </a:r>
            <a:r>
              <a:rPr lang="en-NZ" i="1" dirty="0"/>
              <a:t>Raising the Bar: A Case for Trauma Informed Lawyers</a:t>
            </a:r>
            <a:r>
              <a:rPr lang="en-NZ" dirty="0"/>
              <a:t> (Loddon Campaspe Community Legal Centre, 2017).</a:t>
            </a:r>
          </a:p>
          <a:p>
            <a:pPr marL="171450" indent="-171450">
              <a:buFont typeface="Arial" panose="020B0604020202020204" pitchFamily="34" charset="0"/>
              <a:buChar char="•"/>
            </a:pPr>
            <a:r>
              <a:rPr lang="en-NZ" dirty="0"/>
              <a:t>Court Dogs Victoria Incorporated, </a:t>
            </a:r>
            <a:r>
              <a:rPr lang="en-NZ" i="1" dirty="0"/>
              <a:t>Court Dogs Victoria</a:t>
            </a:r>
            <a:r>
              <a:rPr lang="en-NZ" dirty="0"/>
              <a:t> (Web Page) </a:t>
            </a:r>
            <a:r>
              <a:rPr lang="en-NZ" dirty="0">
                <a:hlinkClick r:id="rId3"/>
              </a:rPr>
              <a:t>https://www.courtdogsvictoria.org.au</a:t>
            </a:r>
            <a:r>
              <a:rPr lang="en-NZ" dirty="0"/>
              <a:t>.</a:t>
            </a:r>
          </a:p>
          <a:p>
            <a:pPr marL="171450" indent="-171450">
              <a:buFont typeface="Arial" panose="020B0604020202020204" pitchFamily="34" charset="0"/>
              <a:buChar char="•"/>
            </a:pPr>
            <a:r>
              <a:rPr lang="en-NZ" dirty="0"/>
              <a:t>Court Services Victoria, </a:t>
            </a:r>
            <a:r>
              <a:rPr lang="en-NZ" i="1" dirty="0"/>
              <a:t>Court Services Victoria Strategic Plan 2020–2025</a:t>
            </a:r>
            <a:r>
              <a:rPr lang="en-NZ" dirty="0"/>
              <a:t> (Strategic Plan, November 2020).</a:t>
            </a:r>
          </a:p>
          <a:p>
            <a:pPr marL="171450" indent="-171450">
              <a:buFont typeface="Arial" panose="020B0604020202020204" pitchFamily="34" charset="0"/>
              <a:buChar char="•"/>
            </a:pPr>
            <a:r>
              <a:rPr lang="en-NZ" dirty="0"/>
              <a:t>Department of Families, Fairness and Housing (Vic), </a:t>
            </a:r>
            <a:r>
              <a:rPr lang="en-NZ" i="1" dirty="0"/>
              <a:t>Family Violence Workforce Wellbeing Guide</a:t>
            </a:r>
            <a:r>
              <a:rPr lang="en-NZ" dirty="0"/>
              <a:t> (Victorian Government, 2021).</a:t>
            </a:r>
          </a:p>
          <a:p>
            <a:pPr marL="171450" indent="-171450">
              <a:buFont typeface="Arial" panose="020B0604020202020204" pitchFamily="34" charset="0"/>
              <a:buChar char="•"/>
            </a:pPr>
            <a:r>
              <a:rPr lang="en-NZ" dirty="0"/>
              <a:t>Department of Justice and Community Safety (Vic), </a:t>
            </a:r>
            <a:r>
              <a:rPr lang="en-NZ" i="1" dirty="0"/>
              <a:t>Intermediary Program</a:t>
            </a:r>
            <a:r>
              <a:rPr lang="en-NZ" dirty="0"/>
              <a:t> (Web Page) </a:t>
            </a:r>
            <a:r>
              <a:rPr lang="en-NZ" dirty="0">
                <a:hlinkClick r:id="rId4"/>
              </a:rPr>
              <a:t>https://www.justice.vic.gov.au/justice-system/courts-and-tribunals/intermediary-program</a:t>
            </a:r>
            <a:r>
              <a:rPr lang="en-NZ" dirty="0"/>
              <a:t>.</a:t>
            </a:r>
          </a:p>
          <a:p>
            <a:pPr marL="171450" indent="-171450">
              <a:buFont typeface="Arial" panose="020B0604020202020204" pitchFamily="34" charset="0"/>
              <a:buChar char="•"/>
            </a:pPr>
            <a:r>
              <a:rPr lang="en-NZ" dirty="0"/>
              <a:t>Ellison, Louise and Vanessa E Munro, 'Taking Trauma Seriously: Critical Reflections on the Criminal Justice Process' (2017) 21(3) </a:t>
            </a:r>
            <a:r>
              <a:rPr lang="en-NZ" i="1" dirty="0"/>
              <a:t>International Journal of Evidence and Proof</a:t>
            </a:r>
            <a:r>
              <a:rPr lang="en-NZ" dirty="0"/>
              <a:t> 183.</a:t>
            </a:r>
          </a:p>
          <a:p>
            <a:pPr marL="171450" indent="-171450">
              <a:buFont typeface="Arial" panose="020B0604020202020204" pitchFamily="34" charset="0"/>
              <a:buChar char="•"/>
            </a:pPr>
            <a:r>
              <a:rPr lang="en-NZ" dirty="0"/>
              <a:t>Family Safety Victoria, </a:t>
            </a:r>
            <a:r>
              <a:rPr lang="en-NZ" i="1" dirty="0"/>
              <a:t>MARAM Practice Guides: Foundation Knowledge Guide</a:t>
            </a:r>
            <a:r>
              <a:rPr lang="en-NZ" dirty="0"/>
              <a:t> (Victorian Government, 2021).</a:t>
            </a:r>
          </a:p>
          <a:p>
            <a:pPr marL="171450" indent="-171450">
              <a:buFont typeface="Arial" panose="020B0604020202020204" pitchFamily="34" charset="0"/>
              <a:buChar char="•"/>
            </a:pPr>
            <a:r>
              <a:rPr lang="en-NZ" dirty="0"/>
              <a:t>Gerry, Felicity, 'Trauma-informed Courts (Pt 1)' (2021) 171(7919) </a:t>
            </a:r>
            <a:r>
              <a:rPr lang="en-NZ" i="1" dirty="0"/>
              <a:t>New Law Journal</a:t>
            </a:r>
            <a:r>
              <a:rPr lang="en-NZ" dirty="0"/>
              <a:t> 16.</a:t>
            </a:r>
          </a:p>
          <a:p>
            <a:pPr marL="171450" indent="-171450">
              <a:buFont typeface="Arial" panose="020B0604020202020204" pitchFamily="34" charset="0"/>
              <a:buChar char="•"/>
            </a:pPr>
            <a:r>
              <a:rPr lang="en-NZ" dirty="0"/>
              <a:t>Gerry, Felicity, 'Trauma-informed Courts (Pt 2)' (2021) 171(7922) </a:t>
            </a:r>
            <a:r>
              <a:rPr lang="en-NZ" i="1" dirty="0"/>
              <a:t>New Law Journal</a:t>
            </a:r>
            <a:r>
              <a:rPr lang="en-NZ" dirty="0"/>
              <a:t> 16.</a:t>
            </a:r>
          </a:p>
          <a:p>
            <a:pPr marL="171450" indent="-171450">
              <a:buFont typeface="Arial" panose="020B0604020202020204" pitchFamily="34" charset="0"/>
              <a:buChar char="•"/>
            </a:pPr>
            <a:r>
              <a:rPr lang="en-NZ" dirty="0"/>
              <a:t>Gerry, Felicity, 'Why Being Trauma Informed Is an Issue for Court Integrity' (Web Page, 14 July 2022) Legalwise Seminars.</a:t>
            </a:r>
          </a:p>
          <a:p>
            <a:pPr marL="171450" indent="-171450">
              <a:buFont typeface="Arial" panose="020B0604020202020204" pitchFamily="34" charset="0"/>
              <a:buChar char="•"/>
            </a:pPr>
            <a:r>
              <a:rPr lang="en-NZ" dirty="0"/>
              <a:t>Howell, Tiffani J et al, 'Integrating Facility Dogs into Legal Contexts for Survivors of Sexual and Family Violence: Opportunities and Challenges' (2021) 34(6) </a:t>
            </a:r>
            <a:r>
              <a:rPr lang="en-NZ" i="1" dirty="0" err="1"/>
              <a:t>Anthrozoös</a:t>
            </a:r>
            <a:r>
              <a:rPr lang="en-NZ" dirty="0"/>
              <a:t> 863.</a:t>
            </a:r>
          </a:p>
          <a:p>
            <a:pPr marL="171450" indent="-171450">
              <a:buFont typeface="Arial" panose="020B0604020202020204" pitchFamily="34" charset="0"/>
              <a:buChar char="•"/>
            </a:pPr>
            <a:r>
              <a:rPr lang="en-NZ" dirty="0"/>
              <a:t>Jamadar, Peter and Elron </a:t>
            </a:r>
            <a:r>
              <a:rPr lang="en-NZ" dirty="0" err="1"/>
              <a:t>Elahie</a:t>
            </a:r>
            <a:r>
              <a:rPr lang="en-NZ" dirty="0"/>
              <a:t>, </a:t>
            </a:r>
            <a:r>
              <a:rPr lang="en-NZ" i="1" dirty="0"/>
              <a:t>Proceeding Fairly: Report on the Extent to Which Elements of Procedural Fairness Exist in the Court Systems of the Judiciary of the Republic of Trinidad and Tobago</a:t>
            </a:r>
            <a:r>
              <a:rPr lang="en-NZ" dirty="0"/>
              <a:t> (Judicial Education Institute of Trinidad and Tobago, 2018).</a:t>
            </a:r>
          </a:p>
          <a:p>
            <a:pPr marL="171450" indent="-171450">
              <a:buFont typeface="Arial" panose="020B0604020202020204" pitchFamily="34" charset="0"/>
              <a:buChar char="•"/>
            </a:pPr>
            <a:r>
              <a:rPr lang="en-NZ" dirty="0"/>
              <a:t>Law Institute of Victoria, </a:t>
            </a:r>
            <a:r>
              <a:rPr lang="en-NZ" i="1" dirty="0"/>
              <a:t>Wellbeing Resources</a:t>
            </a:r>
            <a:r>
              <a:rPr lang="en-NZ" dirty="0"/>
              <a:t> (Web Page) </a:t>
            </a:r>
            <a:r>
              <a:rPr lang="en-NZ" dirty="0">
                <a:hlinkClick r:id="rId5"/>
              </a:rPr>
              <a:t>https://www.liv.asn.au/wellbeing</a:t>
            </a:r>
            <a:r>
              <a:rPr lang="en-NZ" dirty="0"/>
              <a:t>.</a:t>
            </a:r>
          </a:p>
          <a:p>
            <a:pPr marL="171450" indent="-171450">
              <a:buFont typeface="Arial" panose="020B0604020202020204" pitchFamily="34" charset="0"/>
              <a:buChar char="•"/>
            </a:pPr>
            <a:r>
              <a:rPr lang="en-NZ" dirty="0"/>
              <a:t>MacDonald, Jasmine B et al, </a:t>
            </a:r>
            <a:r>
              <a:rPr lang="en-NZ" i="1" dirty="0"/>
              <a:t>What the Research Evidence Tells Us About Coercive Control Victimisation</a:t>
            </a:r>
            <a:r>
              <a:rPr lang="en-NZ" dirty="0"/>
              <a:t> (Policy and Practice Paper, Child Family Community Australia, Australian Institute of Family Studies, February 2024).</a:t>
            </a:r>
          </a:p>
          <a:p>
            <a:pPr marL="171450" indent="-171450">
              <a:buFont typeface="Arial" panose="020B0604020202020204" pitchFamily="34" charset="0"/>
              <a:buChar char="•"/>
            </a:pPr>
            <a:r>
              <a:rPr lang="en-NZ" dirty="0"/>
              <a:t>Maki, Helgi et al (eds), </a:t>
            </a:r>
            <a:r>
              <a:rPr lang="en-NZ" i="1" dirty="0"/>
              <a:t>Trauma-Informed Law: A Primer for Practicing Lawyers and a Pathway for Resilience and Healing</a:t>
            </a:r>
            <a:r>
              <a:rPr lang="en-NZ" dirty="0"/>
              <a:t> (American Bar Association, 2023).</a:t>
            </a:r>
          </a:p>
          <a:p>
            <a:pPr marL="171450" indent="-171450">
              <a:buFont typeface="Arial" panose="020B0604020202020204" pitchFamily="34" charset="0"/>
              <a:buChar char="•"/>
            </a:pPr>
            <a:r>
              <a:rPr lang="en-NZ" dirty="0"/>
              <a:t>McSherry, Bernadette and Michael Cook, 'Seizures, Postictal States and Criminal Responsibility' (2022) 29(3) </a:t>
            </a:r>
            <a:r>
              <a:rPr lang="en-NZ" i="1" dirty="0"/>
              <a:t>Journal of Law and Medicine</a:t>
            </a:r>
            <a:r>
              <a:rPr lang="en-NZ" dirty="0"/>
              <a:t> 707.</a:t>
            </a:r>
          </a:p>
          <a:p>
            <a:pPr marL="171450" indent="-171450">
              <a:buFont typeface="Arial" panose="020B0604020202020204" pitchFamily="34" charset="0"/>
              <a:buChar char="•"/>
            </a:pPr>
            <a:r>
              <a:rPr lang="en-NZ" dirty="0"/>
              <a:t>Royal Commission into Family Violence, </a:t>
            </a:r>
            <a:r>
              <a:rPr lang="en-NZ" i="1" dirty="0"/>
              <a:t>Report and Recommendations</a:t>
            </a:r>
            <a:r>
              <a:rPr lang="en-NZ" dirty="0"/>
              <a:t> (Parliament of Victoria, 2016).</a:t>
            </a:r>
          </a:p>
          <a:p>
            <a:pPr marL="171450" indent="-171450">
              <a:buFont typeface="Arial" panose="020B0604020202020204" pitchFamily="34" charset="0"/>
              <a:buChar char="•"/>
            </a:pPr>
            <a:r>
              <a:rPr lang="en-NZ" dirty="0"/>
              <a:t>Victorian Bar, </a:t>
            </a:r>
            <a:r>
              <a:rPr lang="en-NZ" i="1" dirty="0"/>
              <a:t>Health and Wellbeing at the Victorian Bar</a:t>
            </a:r>
            <a:r>
              <a:rPr lang="en-NZ" dirty="0"/>
              <a:t> (Web Page) </a:t>
            </a:r>
            <a:r>
              <a:rPr lang="en-NZ" dirty="0">
                <a:hlinkClick r:id="rId6"/>
              </a:rPr>
              <a:t>https://www.vicbar.com.au/Web/Web/Contents/Community/Health-and-Wellbeing/Health_and_Wellbeing.aspx</a:t>
            </a:r>
            <a:r>
              <a:rPr lang="en-NZ" dirty="0"/>
              <a:t>.</a:t>
            </a:r>
          </a:p>
          <a:p>
            <a:pPr marL="171450" indent="-171450">
              <a:buFont typeface="Arial" panose="020B0604020202020204" pitchFamily="34" charset="0"/>
              <a:buChar char="•"/>
            </a:pPr>
            <a:r>
              <a:rPr lang="en-NZ" dirty="0"/>
              <a:t>Victorian Law Reform Commission, </a:t>
            </a:r>
            <a:r>
              <a:rPr lang="en-NZ" i="1" dirty="0"/>
              <a:t>Improving the Justice System Response to Sexual Offences: Report</a:t>
            </a:r>
            <a:r>
              <a:rPr lang="en-NZ" dirty="0"/>
              <a:t> (Report, 2021).</a:t>
            </a:r>
          </a:p>
          <a:p>
            <a:pPr marL="171450" indent="-171450">
              <a:buFont typeface="Arial" panose="020B0604020202020204" pitchFamily="34" charset="0"/>
              <a:buChar char="•"/>
            </a:pPr>
            <a:r>
              <a:rPr lang="en-NZ" dirty="0"/>
              <a:t>Winick, Bruce J and David B Wexler (eds), </a:t>
            </a:r>
            <a:r>
              <a:rPr lang="en-NZ" i="1" dirty="0"/>
              <a:t>Judging in a Therapeutic Key: Therapeutic Jurisprudence and the Courts</a:t>
            </a:r>
            <a:r>
              <a:rPr lang="en-NZ" dirty="0"/>
              <a:t> (Carolina Academic Press, 2003).</a:t>
            </a:r>
            <a:br>
              <a:rPr lang="en-NZ" dirty="0"/>
            </a:br>
            <a:endParaRPr lang="en-NZ" dirty="0"/>
          </a:p>
          <a:p>
            <a:r>
              <a:rPr lang="en-NZ" b="1" dirty="0"/>
              <a:t>Laws</a:t>
            </a:r>
          </a:p>
          <a:p>
            <a:r>
              <a:rPr lang="en-NZ" i="1" dirty="0"/>
              <a:t>Charter of Human Rights and Responsibilities Act 2006</a:t>
            </a:r>
            <a:r>
              <a:rPr lang="en-NZ" dirty="0"/>
              <a:t> (Vic).</a:t>
            </a:r>
          </a:p>
          <a:p>
            <a:r>
              <a:rPr lang="en-NZ" i="1" dirty="0"/>
              <a:t>Criminal Procedure Act 2009</a:t>
            </a:r>
            <a:r>
              <a:rPr lang="en-NZ" dirty="0"/>
              <a:t> (Vic).</a:t>
            </a:r>
          </a:p>
          <a:p>
            <a:r>
              <a:rPr lang="en-NZ" i="1" dirty="0"/>
              <a:t>Victims' Charter Act 2006</a:t>
            </a:r>
            <a:r>
              <a:rPr lang="en-NZ" dirty="0"/>
              <a:t> (Vic).</a:t>
            </a:r>
          </a:p>
          <a:p>
            <a:endParaRPr lang="en-NZ" dirty="0"/>
          </a:p>
          <a:p>
            <a:r>
              <a:rPr lang="en-NZ" b="1" dirty="0"/>
              <a:t>Case</a:t>
            </a:r>
          </a:p>
          <a:p>
            <a:r>
              <a:rPr lang="en-NZ" i="1" dirty="0"/>
              <a:t>R v Falconer</a:t>
            </a:r>
            <a:r>
              <a:rPr lang="en-NZ" dirty="0"/>
              <a:t> (1990) 171 CLR 30.</a:t>
            </a:r>
          </a:p>
          <a:p>
            <a:br>
              <a:rPr lang="en-NZ" dirty="0"/>
            </a:br>
            <a:endParaRPr lang="en-US" dirty="0"/>
          </a:p>
        </p:txBody>
      </p:sp>
      <p:sp>
        <p:nvSpPr>
          <p:cNvPr id="4" name="Slide Number Placeholder 3">
            <a:extLst>
              <a:ext uri="{FF2B5EF4-FFF2-40B4-BE49-F238E27FC236}">
                <a16:creationId xmlns:a16="http://schemas.microsoft.com/office/drawing/2014/main" id="{09F6C967-E47C-6136-0632-7AF0F69350FB}"/>
              </a:ext>
            </a:extLst>
          </p:cNvPr>
          <p:cNvSpPr>
            <a:spLocks noGrp="1"/>
          </p:cNvSpPr>
          <p:nvPr>
            <p:ph type="sldNum" sz="quarter" idx="5"/>
          </p:nvPr>
        </p:nvSpPr>
        <p:spPr/>
        <p:txBody>
          <a:bodyPr/>
          <a:lstStyle/>
          <a:p>
            <a:fld id="{A4B45CF9-F045-2545-BBDB-5507162CC910}" type="slidenum">
              <a:rPr lang="en-US" smtClean="0"/>
              <a:t>12</a:t>
            </a:fld>
            <a:endParaRPr lang="en-US"/>
          </a:p>
        </p:txBody>
      </p:sp>
    </p:spTree>
    <p:extLst>
      <p:ext uri="{BB962C8B-B14F-4D97-AF65-F5344CB8AC3E}">
        <p14:creationId xmlns:p14="http://schemas.microsoft.com/office/powerpoint/2010/main" val="3048990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NZ" dirty="0"/>
              <a:t>Landmarks of procedural fairness: voice, neutrality, respectful treatment, trustworthy authorities. Also identified five additional elements: accountability, availability of amenities, access to information, inclusivity, understanding.</a:t>
            </a:r>
          </a:p>
          <a:p>
            <a:pPr marL="171450" indent="-171450">
              <a:buFont typeface="Arial" panose="020B0604020202020204" pitchFamily="34" charset="0"/>
              <a:buChar char="•"/>
            </a:pPr>
            <a:r>
              <a:rPr lang="en-NZ" dirty="0"/>
              <a:t>Procedural fairness can impact on trust, confidence and legitimacy.</a:t>
            </a:r>
          </a:p>
          <a:p>
            <a:pPr marL="628650" lvl="1" indent="-171450">
              <a:buFont typeface="Arial" panose="020B0604020202020204" pitchFamily="34" charset="0"/>
              <a:buChar char="•"/>
            </a:pPr>
            <a:r>
              <a:rPr lang="en-NZ" dirty="0"/>
              <a:t>Peter Jamadar and Elron </a:t>
            </a:r>
            <a:r>
              <a:rPr lang="en-NZ" dirty="0" err="1"/>
              <a:t>Elahie</a:t>
            </a:r>
            <a:r>
              <a:rPr lang="en-NZ" dirty="0"/>
              <a:t>, </a:t>
            </a:r>
            <a:r>
              <a:rPr lang="en-NZ" i="1" dirty="0"/>
              <a:t>Proceeding Fairly: Report on the Extent to Which Elements of Procedural Fairness Exist in the Court Systems of the Judiciary of the Republic of Trinidad and Tobago</a:t>
            </a:r>
            <a:r>
              <a:rPr lang="en-NZ" dirty="0"/>
              <a:t> (Judicial Education Institute of Trinidad and Tobago, 2018)</a:t>
            </a:r>
          </a:p>
          <a:p>
            <a:endParaRPr lang="en-NZ" dirty="0"/>
          </a:p>
          <a:p>
            <a:endParaRPr lang="en-NZ" dirty="0"/>
          </a:p>
          <a:p>
            <a:endParaRPr lang="en-NZ" dirty="0"/>
          </a:p>
          <a:p>
            <a:endParaRPr lang="en-US" dirty="0"/>
          </a:p>
        </p:txBody>
      </p:sp>
      <p:sp>
        <p:nvSpPr>
          <p:cNvPr id="4" name="Slide Number Placeholder 3"/>
          <p:cNvSpPr>
            <a:spLocks noGrp="1"/>
          </p:cNvSpPr>
          <p:nvPr>
            <p:ph type="sldNum" sz="quarter" idx="5"/>
          </p:nvPr>
        </p:nvSpPr>
        <p:spPr/>
        <p:txBody>
          <a:bodyPr/>
          <a:lstStyle/>
          <a:p>
            <a:fld id="{A4B45CF9-F045-2545-BBDB-5507162CC910}" type="slidenum">
              <a:rPr lang="en-US" smtClean="0"/>
              <a:t>2</a:t>
            </a:fld>
            <a:endParaRPr lang="en-US"/>
          </a:p>
        </p:txBody>
      </p:sp>
    </p:spTree>
    <p:extLst>
      <p:ext uri="{BB962C8B-B14F-4D97-AF65-F5344CB8AC3E}">
        <p14:creationId xmlns:p14="http://schemas.microsoft.com/office/powerpoint/2010/main" val="2856117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a:t>Louise Ellison and Vanessa E Munro, 'Taking Trauma Seriously: Critical Reflections on the Criminal Justice Process' (2017) 21(3) </a:t>
            </a:r>
            <a:r>
              <a:rPr lang="en-NZ" i="1" dirty="0"/>
              <a:t>International Journal of Evidence and Proof</a:t>
            </a:r>
            <a:r>
              <a:rPr lang="en-NZ" dirty="0"/>
              <a:t> 183.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p:txBody>
      </p:sp>
      <p:sp>
        <p:nvSpPr>
          <p:cNvPr id="4" name="Slide Number Placeholder 3"/>
          <p:cNvSpPr>
            <a:spLocks noGrp="1"/>
          </p:cNvSpPr>
          <p:nvPr>
            <p:ph type="sldNum" sz="quarter" idx="5"/>
          </p:nvPr>
        </p:nvSpPr>
        <p:spPr/>
        <p:txBody>
          <a:bodyPr/>
          <a:lstStyle/>
          <a:p>
            <a:fld id="{A4B45CF9-F045-2545-BBDB-5507162CC910}" type="slidenum">
              <a:rPr lang="en-US" smtClean="0"/>
              <a:t>3</a:t>
            </a:fld>
            <a:endParaRPr lang="en-US"/>
          </a:p>
        </p:txBody>
      </p:sp>
    </p:spTree>
    <p:extLst>
      <p:ext uri="{BB962C8B-B14F-4D97-AF65-F5344CB8AC3E}">
        <p14:creationId xmlns:p14="http://schemas.microsoft.com/office/powerpoint/2010/main" val="1077413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NZ" dirty="0"/>
              <a:t>Trauma-informed practice is embedded in multiple Victorian laws:</a:t>
            </a:r>
            <a:endParaRPr lang="en-NZ" b="0" i="0" dirty="0"/>
          </a:p>
          <a:p>
            <a:pPr marL="628650" lvl="1" indent="-171450">
              <a:buFont typeface="Arial" panose="020B0604020202020204" pitchFamily="34" charset="0"/>
              <a:buChar char="•"/>
            </a:pPr>
            <a:r>
              <a:rPr lang="en-NZ" b="0" i="1" dirty="0"/>
              <a:t>Victims' Charter Act 2006 </a:t>
            </a:r>
            <a:r>
              <a:rPr lang="en-NZ" b="0" dirty="0"/>
              <a:t>(Vic) </a:t>
            </a:r>
          </a:p>
          <a:p>
            <a:pPr marL="628650" lvl="1" indent="-171450">
              <a:buFont typeface="Arial" panose="020B0604020202020204" pitchFamily="34" charset="0"/>
              <a:buChar char="•"/>
            </a:pPr>
            <a:r>
              <a:rPr lang="en-NZ" b="0" i="1" dirty="0"/>
              <a:t>Criminal Procedure Act 2009 </a:t>
            </a:r>
            <a:r>
              <a:rPr lang="en-NZ" b="0" dirty="0"/>
              <a:t>(Vic)</a:t>
            </a:r>
          </a:p>
          <a:p>
            <a:pPr marL="628650" lvl="1" indent="-171450">
              <a:buFont typeface="Arial" panose="020B0604020202020204" pitchFamily="34" charset="0"/>
              <a:buChar char="•"/>
            </a:pPr>
            <a:r>
              <a:rPr lang="en-NZ" sz="1200" i="1" dirty="0">
                <a:solidFill>
                  <a:schemeClr val="tx2"/>
                </a:solidFill>
              </a:rPr>
              <a:t>Charter of Human Rights and Responsibilities Act 2006 </a:t>
            </a:r>
            <a:r>
              <a:rPr lang="en-NZ" sz="1200" dirty="0">
                <a:solidFill>
                  <a:schemeClr val="tx2"/>
                </a:solidFill>
              </a:rPr>
              <a:t>(Vic)</a:t>
            </a:r>
            <a:endParaRPr lang="en-NZ" b="0" dirty="0"/>
          </a:p>
          <a:p>
            <a:endParaRPr lang="en-NZ" b="1" dirty="0"/>
          </a:p>
          <a:p>
            <a:pPr marL="171450" indent="-171450">
              <a:buFont typeface="Arial" panose="020B0604020202020204" pitchFamily="34" charset="0"/>
              <a:buChar char="•"/>
            </a:pPr>
            <a:r>
              <a:rPr lang="en-NZ" dirty="0"/>
              <a:t>Family Safety Victoria</a:t>
            </a:r>
            <a:r>
              <a:rPr lang="en-NZ" b="1" dirty="0"/>
              <a:t>, </a:t>
            </a:r>
            <a:r>
              <a:rPr lang="en-NZ" b="1" i="1" dirty="0"/>
              <a:t>MARAM Practice Guides: Foundation Knowledge Guide</a:t>
            </a:r>
            <a:r>
              <a:rPr lang="en-NZ" b="1" dirty="0"/>
              <a:t> (</a:t>
            </a:r>
            <a:r>
              <a:rPr lang="en-NZ" dirty="0"/>
              <a:t>Victorian Government, 2021) </a:t>
            </a:r>
            <a:r>
              <a:rPr lang="en-NZ" dirty="0">
                <a:hlinkClick r:id="rId3"/>
              </a:rPr>
              <a:t>https://www.vic.gov.au/maram-practice-guides-foundation-knowledge-guide</a:t>
            </a:r>
            <a:r>
              <a:rPr lang="en-NZ" dirty="0"/>
              <a:t>.</a:t>
            </a:r>
          </a:p>
          <a:p>
            <a:pPr marL="628650" lvl="1" indent="-171450">
              <a:buFont typeface="Arial" panose="020B0604020202020204" pitchFamily="34" charset="0"/>
              <a:buChar char="•"/>
            </a:pPr>
            <a:r>
              <a:rPr lang="en-NZ" dirty="0"/>
              <a:t>This presentation uses trauma-informed as the overarching term, acknowledging that Victoria's family violence system increasingly refers to </a:t>
            </a:r>
            <a:r>
              <a:rPr lang="en-NZ" b="1" dirty="0"/>
              <a:t>trauma- and violence-informed practice</a:t>
            </a:r>
            <a:r>
              <a:rPr lang="en-NZ" dirty="0"/>
              <a:t> to emphasise the structural and ongoing nature of violence, particularly in family violence contexts.</a:t>
            </a:r>
          </a:p>
          <a:p>
            <a:pPr marL="628650" lvl="1" indent="-171450">
              <a:buFont typeface="Arial" panose="020B0604020202020204" pitchFamily="34" charset="0"/>
              <a:buChar char="•"/>
            </a:pPr>
            <a:r>
              <a:rPr lang="en-NZ" dirty="0"/>
              <a:t>MARAM Framework underpins trauma-informed responses across Victoria's justice systems following the Royal Commission into Family Violence.</a:t>
            </a:r>
          </a:p>
          <a:p>
            <a:pPr marL="628650" lvl="1" indent="-171450">
              <a:buFont typeface="Arial" panose="020B0604020202020204" pitchFamily="34" charset="0"/>
              <a:buChar char="•"/>
            </a:pPr>
            <a:r>
              <a:rPr lang="en-NZ" dirty="0"/>
              <a:t>Royal Commission into Family Violence, </a:t>
            </a:r>
            <a:r>
              <a:rPr lang="en-NZ" i="1" dirty="0"/>
              <a:t>Report and Recommendations</a:t>
            </a:r>
            <a:r>
              <a:rPr lang="en-NZ" dirty="0"/>
              <a:t> (Parliament of Victoria, 2016).</a:t>
            </a:r>
          </a:p>
          <a:p>
            <a:endParaRPr lang="en-NZ" dirty="0"/>
          </a:p>
          <a:p>
            <a:pPr marL="171450" indent="-171450">
              <a:buFont typeface="Arial" panose="020B0604020202020204" pitchFamily="34" charset="0"/>
              <a:buChar char="•"/>
            </a:pPr>
            <a:r>
              <a:rPr lang="en-NZ" b="1" dirty="0"/>
              <a:t>Victorian Law Reform Commission </a:t>
            </a:r>
            <a:r>
              <a:rPr lang="en-NZ" dirty="0"/>
              <a:t>recommends reforms designed to reduce trauma while preserving procedural fairness, including:</a:t>
            </a:r>
          </a:p>
          <a:p>
            <a:pPr marL="628650" lvl="1" indent="-171450">
              <a:buFont typeface="Arial" panose="020B0604020202020204" pitchFamily="34" charset="0"/>
              <a:buChar char="•"/>
            </a:pPr>
            <a:r>
              <a:rPr lang="en-NZ" dirty="0"/>
              <a:t>improving the experiences of victim-survivors throughout the justice process; </a:t>
            </a:r>
          </a:p>
          <a:p>
            <a:pPr marL="628650" lvl="1" indent="-171450">
              <a:buFont typeface="Arial" panose="020B0604020202020204" pitchFamily="34" charset="0"/>
              <a:buChar char="•"/>
            </a:pPr>
            <a:r>
              <a:rPr lang="en-NZ" dirty="0"/>
              <a:t>expanding trauma-informed practices across the justice system; </a:t>
            </a:r>
          </a:p>
          <a:p>
            <a:pPr marL="628650" lvl="1" indent="-171450">
              <a:buFont typeface="Arial" panose="020B0604020202020204" pitchFamily="34" charset="0"/>
              <a:buChar char="•"/>
            </a:pPr>
            <a:r>
              <a:rPr lang="en-NZ" dirty="0"/>
              <a:t>improving witness support and communication; </a:t>
            </a:r>
          </a:p>
          <a:p>
            <a:pPr marL="628650" lvl="1" indent="-171450">
              <a:buFont typeface="Arial" panose="020B0604020202020204" pitchFamily="34" charset="0"/>
              <a:buChar char="•"/>
            </a:pPr>
            <a:r>
              <a:rPr lang="en-NZ" dirty="0"/>
              <a:t>increasing judicial and practitioner education; and</a:t>
            </a:r>
          </a:p>
          <a:p>
            <a:pPr marL="628650" lvl="1" indent="-171450">
              <a:buFont typeface="Arial" panose="020B0604020202020204" pitchFamily="34" charset="0"/>
              <a:buChar char="•"/>
            </a:pPr>
            <a:r>
              <a:rPr lang="en-NZ" dirty="0"/>
              <a:t>recognising that justice responses should minimise unnecessary </a:t>
            </a:r>
            <a:r>
              <a:rPr lang="en-NZ" dirty="0" err="1"/>
              <a:t>retraumatisation</a:t>
            </a:r>
            <a:r>
              <a:rPr lang="en-NZ" dirty="0"/>
              <a:t> while maintaining fair trial rights.</a:t>
            </a:r>
          </a:p>
          <a:p>
            <a:pPr marL="628650" lvl="1" indent="-171450">
              <a:buFont typeface="Arial" panose="020B0604020202020204" pitchFamily="34" charset="0"/>
              <a:buChar char="•"/>
            </a:pPr>
            <a:r>
              <a:rPr lang="en-NZ" dirty="0"/>
              <a:t>Victorian Law Reform Commission, </a:t>
            </a:r>
            <a:r>
              <a:rPr lang="en-NZ" i="1" dirty="0"/>
              <a:t>Improving the Justice System Response to Sexual Offences: Report</a:t>
            </a:r>
            <a:r>
              <a:rPr lang="en-NZ" dirty="0"/>
              <a:t> (Report, 2021) </a:t>
            </a:r>
            <a:r>
              <a:rPr lang="en-NZ" dirty="0">
                <a:hlinkClick r:id="rId4"/>
              </a:rPr>
              <a:t>https://www.lawreform.vic.gov.au/wp-content/uploads/2023/08/VLRC_Improving_Justice_System_Response_to_Sex_Offences_Report_web.pdf</a:t>
            </a:r>
            <a:r>
              <a:rPr lang="en-NZ" dirty="0"/>
              <a:t>.</a:t>
            </a:r>
          </a:p>
          <a:p>
            <a:pPr marL="171450" indent="-171450">
              <a:buFontTx/>
              <a:buChar char="-"/>
            </a:pPr>
            <a:endParaRPr lang="en-NZ"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a:t>Victorian courts are responsible for administering justice </a:t>
            </a:r>
            <a:r>
              <a:rPr lang="en-NZ" b="0" dirty="0"/>
              <a:t>fairly, transparently, impartially and with integrity, while pursuing accessibility and excellence in court administration.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a:t>Court Services Victoria, </a:t>
            </a:r>
            <a:r>
              <a:rPr lang="en-NZ" i="1" dirty="0"/>
              <a:t>Court Services Victoria Strategic Plan 2020–2025</a:t>
            </a:r>
            <a:r>
              <a:rPr lang="en-NZ" dirty="0"/>
              <a:t> (Strategic Plan, November 2020) </a:t>
            </a:r>
            <a:r>
              <a:rPr lang="en-NZ" dirty="0">
                <a:hlinkClick r:id="rId5"/>
              </a:rPr>
              <a:t>https://courts.vic.gov.au/publications/court-services-victoria-strategic-plan-2020-2025</a:t>
            </a:r>
            <a:r>
              <a:rPr lang="en-NZ" dirty="0"/>
              <a:t>.</a:t>
            </a:r>
          </a:p>
          <a:p>
            <a:endParaRPr lang="en-NZ" dirty="0"/>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Image credit</a:t>
            </a:r>
            <a:r>
              <a:rPr lang="en-US" dirty="0"/>
              <a:t>: https://</a:t>
            </a:r>
            <a:r>
              <a:rPr lang="en-US" dirty="0" err="1"/>
              <a:t>www.supremecourt.vic.gov.au</a:t>
            </a:r>
            <a:r>
              <a:rPr lang="en-US" dirty="0"/>
              <a:t>/about-the-court/our-history</a:t>
            </a:r>
          </a:p>
          <a:p>
            <a:endParaRPr lang="en-NZ" dirty="0"/>
          </a:p>
          <a:p>
            <a:endParaRPr lang="en-NZ" dirty="0"/>
          </a:p>
        </p:txBody>
      </p:sp>
      <p:sp>
        <p:nvSpPr>
          <p:cNvPr id="4" name="Slide Number Placeholder 3"/>
          <p:cNvSpPr>
            <a:spLocks noGrp="1"/>
          </p:cNvSpPr>
          <p:nvPr>
            <p:ph type="sldNum" sz="quarter" idx="5"/>
          </p:nvPr>
        </p:nvSpPr>
        <p:spPr/>
        <p:txBody>
          <a:bodyPr/>
          <a:lstStyle/>
          <a:p>
            <a:fld id="{A4B45CF9-F045-2545-BBDB-5507162CC910}" type="slidenum">
              <a:rPr lang="en-US" smtClean="0"/>
              <a:t>4</a:t>
            </a:fld>
            <a:endParaRPr lang="en-US"/>
          </a:p>
        </p:txBody>
      </p:sp>
    </p:spTree>
    <p:extLst>
      <p:ext uri="{BB962C8B-B14F-4D97-AF65-F5344CB8AC3E}">
        <p14:creationId xmlns:p14="http://schemas.microsoft.com/office/powerpoint/2010/main" val="1240079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NZ" dirty="0"/>
              <a:t>Trauma-informed courts draw on, but are distinct from, therapeutic jurisprudence.</a:t>
            </a:r>
          </a:p>
          <a:p>
            <a:pPr marL="628650" lvl="1" indent="-171450">
              <a:buFont typeface="Arial" panose="020B0604020202020204" pitchFamily="34" charset="0"/>
              <a:buChar char="•"/>
            </a:pPr>
            <a:r>
              <a:rPr lang="en-NZ" dirty="0"/>
              <a:t>For example, Bruce J Winick and David B Wexler (eds), </a:t>
            </a:r>
            <a:r>
              <a:rPr lang="en-NZ" i="1" dirty="0"/>
              <a:t>Judging in a Therapeutic Key: Therapeutic Jurisprudence and the Courts</a:t>
            </a:r>
            <a:r>
              <a:rPr lang="en-NZ" dirty="0"/>
              <a:t> (Carolina Academic Press, 2003)</a:t>
            </a:r>
          </a:p>
        </p:txBody>
      </p:sp>
      <p:sp>
        <p:nvSpPr>
          <p:cNvPr id="4" name="Slide Number Placeholder 3"/>
          <p:cNvSpPr>
            <a:spLocks noGrp="1"/>
          </p:cNvSpPr>
          <p:nvPr>
            <p:ph type="sldNum" sz="quarter" idx="5"/>
          </p:nvPr>
        </p:nvSpPr>
        <p:spPr/>
        <p:txBody>
          <a:bodyPr/>
          <a:lstStyle/>
          <a:p>
            <a:fld id="{A4B45CF9-F045-2545-BBDB-5507162CC910}" type="slidenum">
              <a:rPr lang="en-US" smtClean="0"/>
              <a:t>5</a:t>
            </a:fld>
            <a:endParaRPr lang="en-US"/>
          </a:p>
        </p:txBody>
      </p:sp>
    </p:spTree>
    <p:extLst>
      <p:ext uri="{BB962C8B-B14F-4D97-AF65-F5344CB8AC3E}">
        <p14:creationId xmlns:p14="http://schemas.microsoft.com/office/powerpoint/2010/main" val="1316961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pPr marL="171450" indent="-171450">
              <a:buFont typeface="Arial" panose="020B0604020202020204" pitchFamily="34" charset="0"/>
              <a:buChar char="•"/>
            </a:pPr>
            <a:r>
              <a:rPr lang="en-NZ" dirty="0"/>
              <a:t>Responsive rather than prescriptive; individualised rather than standardised</a:t>
            </a:r>
          </a:p>
          <a:p>
            <a:pPr marL="171450" indent="-171450">
              <a:buFont typeface="Arial" panose="020B0604020202020204" pitchFamily="34" charset="0"/>
              <a:buChar char="•"/>
            </a:pPr>
            <a:r>
              <a:rPr lang="en-NZ" dirty="0"/>
              <a:t>Victorian Intermediary Program</a:t>
            </a:r>
          </a:p>
          <a:p>
            <a:pPr marL="628650" lvl="1" indent="-171450">
              <a:buFont typeface="Arial" panose="020B0604020202020204" pitchFamily="34" charset="0"/>
              <a:buChar char="•"/>
            </a:pPr>
            <a:r>
              <a:rPr lang="en-NZ" dirty="0"/>
              <a:t>Department of Justice and Community Safety (Vic), </a:t>
            </a:r>
            <a:r>
              <a:rPr lang="en-NZ" i="1" dirty="0"/>
              <a:t>Intermediary Program</a:t>
            </a:r>
            <a:r>
              <a:rPr lang="en-NZ" dirty="0"/>
              <a:t> (Web Page) </a:t>
            </a:r>
            <a:r>
              <a:rPr lang="en-NZ" dirty="0">
                <a:hlinkClick r:id="rId3"/>
              </a:rPr>
              <a:t>https://www.justice.vic.gov.au/justice-system/courts-and-tribunals/intermediary-program</a:t>
            </a:r>
            <a:endParaRPr lang="en-NZ"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i="1" dirty="0"/>
              <a:t>Criminal Procedure Act 2009 </a:t>
            </a:r>
            <a:r>
              <a:rPr lang="en-NZ" dirty="0"/>
              <a:t>(Vic). (Part 8.2 outlines intermediaries scheme)</a:t>
            </a:r>
          </a:p>
          <a:p>
            <a:pPr marL="171450" indent="-171450">
              <a:buFont typeface="Arial" panose="020B0604020202020204" pitchFamily="34" charset="0"/>
              <a:buChar char="•"/>
            </a:pPr>
            <a:r>
              <a:rPr lang="en-NZ" dirty="0"/>
              <a:t>Court Dogs Victoria Incorporated, </a:t>
            </a:r>
            <a:r>
              <a:rPr lang="en-NZ" i="1" dirty="0"/>
              <a:t>Court Dogs Victoria</a:t>
            </a:r>
            <a:r>
              <a:rPr lang="en-NZ" dirty="0"/>
              <a:t> (Web Page) </a:t>
            </a:r>
            <a:r>
              <a:rPr lang="en-NZ" dirty="0">
                <a:hlinkClick r:id="rId4"/>
              </a:rPr>
              <a:t>https://www.courtdogsvictoria.org.au</a:t>
            </a:r>
            <a:endParaRPr lang="en-NZ" dirty="0"/>
          </a:p>
          <a:p>
            <a:pPr marL="628650" lvl="1" indent="-171450">
              <a:buFont typeface="Arial" panose="020B0604020202020204" pitchFamily="34" charset="0"/>
              <a:buChar char="•"/>
            </a:pPr>
            <a:r>
              <a:rPr lang="en-NZ" dirty="0"/>
              <a:t>Tiffani J Howell et al, 'Integrating Facility Dogs into Legal Contexts for Survivors of Sexual and Family Violence: Opportunities and Challenges' (2021) 34(6) </a:t>
            </a:r>
            <a:r>
              <a:rPr lang="en-NZ" i="1" dirty="0" err="1"/>
              <a:t>Anthrozoös</a:t>
            </a:r>
            <a:r>
              <a:rPr lang="en-NZ" dirty="0"/>
              <a:t> 863.</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b="1" dirty="0"/>
              <a:t>Image credit</a:t>
            </a:r>
            <a:r>
              <a:rPr lang="en-NZ" dirty="0"/>
              <a:t>: https://</a:t>
            </a:r>
            <a:r>
              <a:rPr lang="en-NZ" dirty="0" err="1"/>
              <a:t>courthousedogs.org</a:t>
            </a:r>
            <a:r>
              <a:rPr lang="en-NZ" dirty="0"/>
              <a: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a:p>
          <a:p>
            <a:endParaRPr lang="en-NZ" dirty="0"/>
          </a:p>
          <a:p>
            <a:endParaRPr lang="en-US" dirty="0"/>
          </a:p>
        </p:txBody>
      </p:sp>
      <p:sp>
        <p:nvSpPr>
          <p:cNvPr id="4" name="Slide Number Placeholder 3"/>
          <p:cNvSpPr>
            <a:spLocks noGrp="1"/>
          </p:cNvSpPr>
          <p:nvPr>
            <p:ph type="sldNum" sz="quarter" idx="5"/>
          </p:nvPr>
        </p:nvSpPr>
        <p:spPr/>
        <p:txBody>
          <a:bodyPr/>
          <a:lstStyle/>
          <a:p>
            <a:fld id="{A4B45CF9-F045-2545-BBDB-5507162CC910}" type="slidenum">
              <a:rPr lang="en-US" smtClean="0"/>
              <a:t>6</a:t>
            </a:fld>
            <a:endParaRPr lang="en-US"/>
          </a:p>
        </p:txBody>
      </p:sp>
    </p:spTree>
    <p:extLst>
      <p:ext uri="{BB962C8B-B14F-4D97-AF65-F5344CB8AC3E}">
        <p14:creationId xmlns:p14="http://schemas.microsoft.com/office/powerpoint/2010/main" val="2185132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NZ" dirty="0"/>
              <a:t>Victim and offender are not mutually exclusive legal identities</a:t>
            </a:r>
          </a:p>
          <a:p>
            <a:pPr marL="171450" indent="-171450">
              <a:buFont typeface="Arial" panose="020B0604020202020204" pitchFamily="34" charset="0"/>
              <a:buChar char="•"/>
            </a:pPr>
            <a:r>
              <a:rPr lang="en-NZ" dirty="0"/>
              <a:t>Coercive control as </a:t>
            </a:r>
            <a:r>
              <a:rPr lang="en-NZ" b="0" dirty="0"/>
              <a:t>a pattern </a:t>
            </a:r>
            <a:r>
              <a:rPr lang="en-NZ" dirty="0"/>
              <a:t>of ongoing domination rather than isolated incidents;</a:t>
            </a:r>
          </a:p>
          <a:p>
            <a:pPr marL="171450" indent="-171450">
              <a:buFont typeface="Arial" panose="020B0604020202020204" pitchFamily="34" charset="0"/>
              <a:buChar char="•"/>
            </a:pPr>
            <a:r>
              <a:rPr lang="en-NZ" dirty="0"/>
              <a:t>Profound impacts on victim-survivors' mental health, wellbeing and decision-making;</a:t>
            </a:r>
          </a:p>
          <a:p>
            <a:pPr marL="171450" indent="-171450">
              <a:buFont typeface="Arial" panose="020B0604020202020204" pitchFamily="34" charset="0"/>
              <a:buChar char="•"/>
            </a:pPr>
            <a:r>
              <a:rPr lang="en-NZ" dirty="0"/>
              <a:t>The need to understand offending behaviour within the broader context of coercive control. </a:t>
            </a:r>
          </a:p>
          <a:p>
            <a:pPr marL="628650" lvl="1" indent="-171450">
              <a:buFont typeface="Arial" panose="020B0604020202020204" pitchFamily="34" charset="0"/>
              <a:buChar char="•"/>
            </a:pPr>
            <a:r>
              <a:rPr lang="en-NZ" dirty="0"/>
              <a:t>Jasmine B MacDonald et al, </a:t>
            </a:r>
            <a:r>
              <a:rPr lang="en-NZ" i="1" dirty="0"/>
              <a:t>What the Research Evidence Tells Us About Coercive Control Victimisation</a:t>
            </a:r>
            <a:r>
              <a:rPr lang="en-NZ" dirty="0"/>
              <a:t> (Policy and Practice Paper, Child Family Community Australia, Australian Institute of Family Studies, February 2024) </a:t>
            </a:r>
            <a:r>
              <a:rPr lang="en-NZ" dirty="0">
                <a:hlinkClick r:id="rId3"/>
              </a:rPr>
              <a:t>https://aifs.gov.au/sites/default/files/2024-02/2311_CFCA_Coercive-control-victimisation.pdf</a:t>
            </a:r>
            <a:endParaRPr lang="en-NZ" b="1" dirty="0"/>
          </a:p>
          <a:p>
            <a:endParaRPr lang="en-NZ" b="1" dirty="0"/>
          </a:p>
          <a:p>
            <a:r>
              <a:rPr lang="en-NZ" b="1" dirty="0"/>
              <a:t>Image Credit: </a:t>
            </a:r>
            <a:r>
              <a:rPr lang="en-NZ" dirty="0"/>
              <a:t>https://</a:t>
            </a:r>
            <a:r>
              <a:rPr lang="en-NZ" dirty="0" err="1"/>
              <a:t>thewalrus.ca</a:t>
            </a:r>
            <a:r>
              <a:rPr lang="en-NZ" dirty="0"/>
              <a:t>/what-happens-after-young-victims-testify/</a:t>
            </a:r>
            <a:endParaRPr lang="en-US" dirty="0"/>
          </a:p>
        </p:txBody>
      </p:sp>
      <p:sp>
        <p:nvSpPr>
          <p:cNvPr id="4" name="Slide Number Placeholder 3"/>
          <p:cNvSpPr>
            <a:spLocks noGrp="1"/>
          </p:cNvSpPr>
          <p:nvPr>
            <p:ph type="sldNum" sz="quarter" idx="5"/>
          </p:nvPr>
        </p:nvSpPr>
        <p:spPr/>
        <p:txBody>
          <a:bodyPr/>
          <a:lstStyle/>
          <a:p>
            <a:fld id="{A4B45CF9-F045-2545-BBDB-5507162CC910}" type="slidenum">
              <a:rPr lang="en-US" smtClean="0"/>
              <a:t>7</a:t>
            </a:fld>
            <a:endParaRPr lang="en-US"/>
          </a:p>
        </p:txBody>
      </p:sp>
    </p:spTree>
    <p:extLst>
      <p:ext uri="{BB962C8B-B14F-4D97-AF65-F5344CB8AC3E}">
        <p14:creationId xmlns:p14="http://schemas.microsoft.com/office/powerpoint/2010/main" val="2662275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b="1" dirty="0"/>
              <a:t>Questions: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b="1" dirty="0"/>
              <a:t>1. Intent</a:t>
            </a:r>
            <a:r>
              <a:rPr lang="en-NZ" dirty="0"/>
              <a:t>: Did the accused possess the required mental state / </a:t>
            </a:r>
            <a:r>
              <a:rPr lang="en-NZ" dirty="0" err="1"/>
              <a:t>mens</a:t>
            </a:r>
            <a:r>
              <a:rPr lang="en-NZ" dirty="0"/>
              <a:t> rea?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b="1" dirty="0"/>
              <a:t>2. Voluntariness</a:t>
            </a:r>
            <a:r>
              <a:rPr lang="en-NZ" dirty="0"/>
              <a:t>: Were the accused’s actions truly voluntary?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b="1" dirty="0"/>
              <a:t>3. Agency and autonomy: </a:t>
            </a:r>
            <a:r>
              <a:rPr lang="en-NZ" dirty="0"/>
              <a:t>To what extent was decision-making compromised by coercion, abuse or exploitation?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b="1" dirty="0"/>
              <a:t>4. Capacity: </a:t>
            </a:r>
            <a:r>
              <a:rPr lang="en-NZ" dirty="0"/>
              <a:t>Did trauma-related conditions (like disassociation) affect the person’s ability to exercise conscious control?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b="1" dirty="0"/>
              <a:t>5.  Culpability: </a:t>
            </a:r>
            <a:r>
              <a:rPr lang="en-NZ" dirty="0"/>
              <a:t>Should trauma influence assessments of blameworthiness, even when criminal responsibility is established?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a:t>Trauma is relevant to consider at various stages: voluntariness, intention, available defences, duress, sentencing, mitigating factors and rehabilitation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a:t>Bernadette McSherry and Michael Cook, </a:t>
            </a:r>
            <a:r>
              <a:rPr lang="en-NZ" sz="1200" kern="1200" dirty="0">
                <a:solidFill>
                  <a:schemeClr val="tx1"/>
                </a:solidFill>
                <a:effectLst/>
                <a:latin typeface="+mn-lt"/>
                <a:ea typeface="+mn-ea"/>
                <a:cs typeface="+mn-cs"/>
              </a:rPr>
              <a:t>‘Seizures, Postictal States and Criminal Responsibility’ (2022) 29(3) </a:t>
            </a:r>
            <a:r>
              <a:rPr lang="en-NZ" sz="1200" i="1" kern="1200" dirty="0">
                <a:solidFill>
                  <a:schemeClr val="tx1"/>
                </a:solidFill>
                <a:effectLst/>
                <a:latin typeface="+mn-lt"/>
                <a:ea typeface="+mn-ea"/>
                <a:cs typeface="+mn-cs"/>
              </a:rPr>
              <a:t>Journal of Law and Medicine</a:t>
            </a:r>
            <a:r>
              <a:rPr lang="en-NZ" sz="1200" kern="1200" dirty="0">
                <a:solidFill>
                  <a:schemeClr val="tx1"/>
                </a:solidFill>
                <a:effectLst/>
                <a:latin typeface="+mn-lt"/>
                <a:ea typeface="+mn-ea"/>
                <a:cs typeface="+mn-cs"/>
              </a:rPr>
              <a:t> 707.</a:t>
            </a:r>
          </a:p>
          <a:p>
            <a:endParaRPr lang="en-US" dirty="0"/>
          </a:p>
        </p:txBody>
      </p:sp>
      <p:sp>
        <p:nvSpPr>
          <p:cNvPr id="4" name="Slide Number Placeholder 3"/>
          <p:cNvSpPr>
            <a:spLocks noGrp="1"/>
          </p:cNvSpPr>
          <p:nvPr>
            <p:ph type="sldNum" sz="quarter" idx="5"/>
          </p:nvPr>
        </p:nvSpPr>
        <p:spPr/>
        <p:txBody>
          <a:bodyPr/>
          <a:lstStyle/>
          <a:p>
            <a:fld id="{A4B45CF9-F045-2545-BBDB-5507162CC910}" type="slidenum">
              <a:rPr lang="en-US" smtClean="0"/>
              <a:t>8</a:t>
            </a:fld>
            <a:endParaRPr lang="en-US"/>
          </a:p>
        </p:txBody>
      </p:sp>
    </p:spTree>
    <p:extLst>
      <p:ext uri="{BB962C8B-B14F-4D97-AF65-F5344CB8AC3E}">
        <p14:creationId xmlns:p14="http://schemas.microsoft.com/office/powerpoint/2010/main" val="3691381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Image Credit</a:t>
            </a:r>
            <a:r>
              <a:rPr lang="en-US" dirty="0"/>
              <a:t>: https://</a:t>
            </a:r>
            <a:r>
              <a:rPr lang="en-US" dirty="0" err="1"/>
              <a:t>sites.bu.edu</a:t>
            </a:r>
            <a:r>
              <a:rPr lang="en-US" dirty="0"/>
              <a:t>/</a:t>
            </a:r>
            <a:r>
              <a:rPr lang="en-US" dirty="0" err="1"/>
              <a:t>daniellerousseau</a:t>
            </a:r>
            <a:r>
              <a:rPr lang="en-US" dirty="0"/>
              <a:t>/2025/02/25/vicarious-trauma-in-the-legal-system/</a:t>
            </a:r>
          </a:p>
        </p:txBody>
      </p:sp>
      <p:sp>
        <p:nvSpPr>
          <p:cNvPr id="4" name="Slide Number Placeholder 3"/>
          <p:cNvSpPr>
            <a:spLocks noGrp="1"/>
          </p:cNvSpPr>
          <p:nvPr>
            <p:ph type="sldNum" sz="quarter" idx="5"/>
          </p:nvPr>
        </p:nvSpPr>
        <p:spPr/>
        <p:txBody>
          <a:bodyPr/>
          <a:lstStyle/>
          <a:p>
            <a:fld id="{A4B45CF9-F045-2545-BBDB-5507162CC910}" type="slidenum">
              <a:rPr lang="en-US" smtClean="0"/>
              <a:t>9</a:t>
            </a:fld>
            <a:endParaRPr lang="en-US"/>
          </a:p>
        </p:txBody>
      </p:sp>
    </p:spTree>
    <p:extLst>
      <p:ext uri="{BB962C8B-B14F-4D97-AF65-F5344CB8AC3E}">
        <p14:creationId xmlns:p14="http://schemas.microsoft.com/office/powerpoint/2010/main" val="2018379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684B1-540B-A026-8F6F-5A7DA916592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B06BC48-E4B3-1B7F-B20A-D803AEB9A7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1AB9A60-B199-1185-6619-F8ED6E537E56}"/>
              </a:ext>
            </a:extLst>
          </p:cNvPr>
          <p:cNvSpPr>
            <a:spLocks noGrp="1"/>
          </p:cNvSpPr>
          <p:nvPr>
            <p:ph type="dt" sz="half" idx="10"/>
          </p:nvPr>
        </p:nvSpPr>
        <p:spPr/>
        <p:txBody>
          <a:bodyPr/>
          <a:lstStyle/>
          <a:p>
            <a:fld id="{60814D83-4046-B74F-BC0F-B61C0DEC4E5C}" type="datetimeFigureOut">
              <a:rPr lang="en-US" smtClean="0"/>
              <a:t>8/4/26</a:t>
            </a:fld>
            <a:endParaRPr lang="en-US"/>
          </a:p>
        </p:txBody>
      </p:sp>
      <p:sp>
        <p:nvSpPr>
          <p:cNvPr id="5" name="Footer Placeholder 4">
            <a:extLst>
              <a:ext uri="{FF2B5EF4-FFF2-40B4-BE49-F238E27FC236}">
                <a16:creationId xmlns:a16="http://schemas.microsoft.com/office/drawing/2014/main" id="{05721954-EAED-483C-5A5F-796CEA0425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2D7101-8EB4-9606-D383-B73CDAE809C1}"/>
              </a:ext>
            </a:extLst>
          </p:cNvPr>
          <p:cNvSpPr>
            <a:spLocks noGrp="1"/>
          </p:cNvSpPr>
          <p:nvPr>
            <p:ph type="sldNum" sz="quarter" idx="12"/>
          </p:nvPr>
        </p:nvSpPr>
        <p:spPr/>
        <p:txBody>
          <a:bodyPr/>
          <a:lstStyle/>
          <a:p>
            <a:fld id="{92F65C33-8D2B-0D47-A1E5-529B6629FE73}" type="slidenum">
              <a:rPr lang="en-US" smtClean="0"/>
              <a:t>‹#›</a:t>
            </a:fld>
            <a:endParaRPr lang="en-US"/>
          </a:p>
        </p:txBody>
      </p:sp>
    </p:spTree>
    <p:extLst>
      <p:ext uri="{BB962C8B-B14F-4D97-AF65-F5344CB8AC3E}">
        <p14:creationId xmlns:p14="http://schemas.microsoft.com/office/powerpoint/2010/main" val="4145064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F107A-6F7A-4D92-1423-5A5336E45FF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30758D9-3305-AEF8-CC47-AD35BFAE728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3A8E07-8FD2-2774-F8C6-495A77EE1310}"/>
              </a:ext>
            </a:extLst>
          </p:cNvPr>
          <p:cNvSpPr>
            <a:spLocks noGrp="1"/>
          </p:cNvSpPr>
          <p:nvPr>
            <p:ph type="dt" sz="half" idx="10"/>
          </p:nvPr>
        </p:nvSpPr>
        <p:spPr/>
        <p:txBody>
          <a:bodyPr/>
          <a:lstStyle/>
          <a:p>
            <a:fld id="{60814D83-4046-B74F-BC0F-B61C0DEC4E5C}" type="datetimeFigureOut">
              <a:rPr lang="en-US" smtClean="0"/>
              <a:t>8/4/26</a:t>
            </a:fld>
            <a:endParaRPr lang="en-US"/>
          </a:p>
        </p:txBody>
      </p:sp>
      <p:sp>
        <p:nvSpPr>
          <p:cNvPr id="5" name="Footer Placeholder 4">
            <a:extLst>
              <a:ext uri="{FF2B5EF4-FFF2-40B4-BE49-F238E27FC236}">
                <a16:creationId xmlns:a16="http://schemas.microsoft.com/office/drawing/2014/main" id="{BBA6496A-6C69-0A75-7D3D-2E872357B8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95F0E2-516F-8B27-58F2-A0302FDD638F}"/>
              </a:ext>
            </a:extLst>
          </p:cNvPr>
          <p:cNvSpPr>
            <a:spLocks noGrp="1"/>
          </p:cNvSpPr>
          <p:nvPr>
            <p:ph type="sldNum" sz="quarter" idx="12"/>
          </p:nvPr>
        </p:nvSpPr>
        <p:spPr/>
        <p:txBody>
          <a:bodyPr/>
          <a:lstStyle/>
          <a:p>
            <a:fld id="{92F65C33-8D2B-0D47-A1E5-529B6629FE73}" type="slidenum">
              <a:rPr lang="en-US" smtClean="0"/>
              <a:t>‹#›</a:t>
            </a:fld>
            <a:endParaRPr lang="en-US"/>
          </a:p>
        </p:txBody>
      </p:sp>
    </p:spTree>
    <p:extLst>
      <p:ext uri="{BB962C8B-B14F-4D97-AF65-F5344CB8AC3E}">
        <p14:creationId xmlns:p14="http://schemas.microsoft.com/office/powerpoint/2010/main" val="108938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A56AF7-B42F-AD07-4A93-41E0FEABFFF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0E7EC0A-63E7-8C8C-9E04-79E8D79CFE1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679FF46-A84E-05AA-B3E2-186854756FED}"/>
              </a:ext>
            </a:extLst>
          </p:cNvPr>
          <p:cNvSpPr>
            <a:spLocks noGrp="1"/>
          </p:cNvSpPr>
          <p:nvPr>
            <p:ph type="dt" sz="half" idx="10"/>
          </p:nvPr>
        </p:nvSpPr>
        <p:spPr/>
        <p:txBody>
          <a:bodyPr/>
          <a:lstStyle/>
          <a:p>
            <a:fld id="{60814D83-4046-B74F-BC0F-B61C0DEC4E5C}" type="datetimeFigureOut">
              <a:rPr lang="en-US" smtClean="0"/>
              <a:t>8/4/26</a:t>
            </a:fld>
            <a:endParaRPr lang="en-US"/>
          </a:p>
        </p:txBody>
      </p:sp>
      <p:sp>
        <p:nvSpPr>
          <p:cNvPr id="5" name="Footer Placeholder 4">
            <a:extLst>
              <a:ext uri="{FF2B5EF4-FFF2-40B4-BE49-F238E27FC236}">
                <a16:creationId xmlns:a16="http://schemas.microsoft.com/office/drawing/2014/main" id="{B904CA94-6870-EE13-88C3-003D6F9445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119242-0D3D-0BFD-2F7E-C22738B996C3}"/>
              </a:ext>
            </a:extLst>
          </p:cNvPr>
          <p:cNvSpPr>
            <a:spLocks noGrp="1"/>
          </p:cNvSpPr>
          <p:nvPr>
            <p:ph type="sldNum" sz="quarter" idx="12"/>
          </p:nvPr>
        </p:nvSpPr>
        <p:spPr/>
        <p:txBody>
          <a:bodyPr/>
          <a:lstStyle/>
          <a:p>
            <a:fld id="{92F65C33-8D2B-0D47-A1E5-529B6629FE73}" type="slidenum">
              <a:rPr lang="en-US" smtClean="0"/>
              <a:t>‹#›</a:t>
            </a:fld>
            <a:endParaRPr lang="en-US"/>
          </a:p>
        </p:txBody>
      </p:sp>
    </p:spTree>
    <p:extLst>
      <p:ext uri="{BB962C8B-B14F-4D97-AF65-F5344CB8AC3E}">
        <p14:creationId xmlns:p14="http://schemas.microsoft.com/office/powerpoint/2010/main" val="4136956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C5A6E-C84E-7CCB-80DB-52E58E72ED9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5E3A988-95F5-9E79-1E23-9773087AC9C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875625-E542-3273-C297-5C5F42A1C8D1}"/>
              </a:ext>
            </a:extLst>
          </p:cNvPr>
          <p:cNvSpPr>
            <a:spLocks noGrp="1"/>
          </p:cNvSpPr>
          <p:nvPr>
            <p:ph type="dt" sz="half" idx="10"/>
          </p:nvPr>
        </p:nvSpPr>
        <p:spPr/>
        <p:txBody>
          <a:bodyPr/>
          <a:lstStyle/>
          <a:p>
            <a:fld id="{60814D83-4046-B74F-BC0F-B61C0DEC4E5C}" type="datetimeFigureOut">
              <a:rPr lang="en-US" smtClean="0"/>
              <a:t>8/4/26</a:t>
            </a:fld>
            <a:endParaRPr lang="en-US"/>
          </a:p>
        </p:txBody>
      </p:sp>
      <p:sp>
        <p:nvSpPr>
          <p:cNvPr id="5" name="Footer Placeholder 4">
            <a:extLst>
              <a:ext uri="{FF2B5EF4-FFF2-40B4-BE49-F238E27FC236}">
                <a16:creationId xmlns:a16="http://schemas.microsoft.com/office/drawing/2014/main" id="{35DBBCA0-4293-0B0C-156A-42660A46CC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2991DA-EFAB-8E44-1488-9DAEA3EC4544}"/>
              </a:ext>
            </a:extLst>
          </p:cNvPr>
          <p:cNvSpPr>
            <a:spLocks noGrp="1"/>
          </p:cNvSpPr>
          <p:nvPr>
            <p:ph type="sldNum" sz="quarter" idx="12"/>
          </p:nvPr>
        </p:nvSpPr>
        <p:spPr/>
        <p:txBody>
          <a:bodyPr/>
          <a:lstStyle/>
          <a:p>
            <a:fld id="{92F65C33-8D2B-0D47-A1E5-529B6629FE73}" type="slidenum">
              <a:rPr lang="en-US" smtClean="0"/>
              <a:t>‹#›</a:t>
            </a:fld>
            <a:endParaRPr lang="en-US"/>
          </a:p>
        </p:txBody>
      </p:sp>
    </p:spTree>
    <p:extLst>
      <p:ext uri="{BB962C8B-B14F-4D97-AF65-F5344CB8AC3E}">
        <p14:creationId xmlns:p14="http://schemas.microsoft.com/office/powerpoint/2010/main" val="3776791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46023-885D-3371-180C-6241F97431F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B18F63E-60F7-AD42-7FC9-7C44955D1E0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150EFD3-5D8D-E64F-8C0D-E84D33461F6C}"/>
              </a:ext>
            </a:extLst>
          </p:cNvPr>
          <p:cNvSpPr>
            <a:spLocks noGrp="1"/>
          </p:cNvSpPr>
          <p:nvPr>
            <p:ph type="dt" sz="half" idx="10"/>
          </p:nvPr>
        </p:nvSpPr>
        <p:spPr/>
        <p:txBody>
          <a:bodyPr/>
          <a:lstStyle/>
          <a:p>
            <a:fld id="{60814D83-4046-B74F-BC0F-B61C0DEC4E5C}" type="datetimeFigureOut">
              <a:rPr lang="en-US" smtClean="0"/>
              <a:t>8/4/26</a:t>
            </a:fld>
            <a:endParaRPr lang="en-US"/>
          </a:p>
        </p:txBody>
      </p:sp>
      <p:sp>
        <p:nvSpPr>
          <p:cNvPr id="5" name="Footer Placeholder 4">
            <a:extLst>
              <a:ext uri="{FF2B5EF4-FFF2-40B4-BE49-F238E27FC236}">
                <a16:creationId xmlns:a16="http://schemas.microsoft.com/office/drawing/2014/main" id="{891C3ABF-EF71-2EAE-E86B-A86D711650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E63F77-B7C9-A49A-801A-BCDFF5249CA1}"/>
              </a:ext>
            </a:extLst>
          </p:cNvPr>
          <p:cNvSpPr>
            <a:spLocks noGrp="1"/>
          </p:cNvSpPr>
          <p:nvPr>
            <p:ph type="sldNum" sz="quarter" idx="12"/>
          </p:nvPr>
        </p:nvSpPr>
        <p:spPr/>
        <p:txBody>
          <a:bodyPr/>
          <a:lstStyle/>
          <a:p>
            <a:fld id="{92F65C33-8D2B-0D47-A1E5-529B6629FE73}" type="slidenum">
              <a:rPr lang="en-US" smtClean="0"/>
              <a:t>‹#›</a:t>
            </a:fld>
            <a:endParaRPr lang="en-US"/>
          </a:p>
        </p:txBody>
      </p:sp>
    </p:spTree>
    <p:extLst>
      <p:ext uri="{BB962C8B-B14F-4D97-AF65-F5344CB8AC3E}">
        <p14:creationId xmlns:p14="http://schemas.microsoft.com/office/powerpoint/2010/main" val="2554549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78ED1-4D4C-8B28-3477-8EC40ABA34E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96B48BB-2E9D-138F-531A-AC3DA26A5F6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D41EE74-38A2-8CAA-2048-BA1AD71249C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9C224F8-30C4-6C20-3908-2D8F82982BA4}"/>
              </a:ext>
            </a:extLst>
          </p:cNvPr>
          <p:cNvSpPr>
            <a:spLocks noGrp="1"/>
          </p:cNvSpPr>
          <p:nvPr>
            <p:ph type="dt" sz="half" idx="10"/>
          </p:nvPr>
        </p:nvSpPr>
        <p:spPr/>
        <p:txBody>
          <a:bodyPr/>
          <a:lstStyle/>
          <a:p>
            <a:fld id="{60814D83-4046-B74F-BC0F-B61C0DEC4E5C}" type="datetimeFigureOut">
              <a:rPr lang="en-US" smtClean="0"/>
              <a:t>8/4/26</a:t>
            </a:fld>
            <a:endParaRPr lang="en-US"/>
          </a:p>
        </p:txBody>
      </p:sp>
      <p:sp>
        <p:nvSpPr>
          <p:cNvPr id="6" name="Footer Placeholder 5">
            <a:extLst>
              <a:ext uri="{FF2B5EF4-FFF2-40B4-BE49-F238E27FC236}">
                <a16:creationId xmlns:a16="http://schemas.microsoft.com/office/drawing/2014/main" id="{F64D6B2F-3EDC-E716-14AB-91E29D88CA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396E1B-71CD-1561-A52B-2BBEF07482B4}"/>
              </a:ext>
            </a:extLst>
          </p:cNvPr>
          <p:cNvSpPr>
            <a:spLocks noGrp="1"/>
          </p:cNvSpPr>
          <p:nvPr>
            <p:ph type="sldNum" sz="quarter" idx="12"/>
          </p:nvPr>
        </p:nvSpPr>
        <p:spPr/>
        <p:txBody>
          <a:bodyPr/>
          <a:lstStyle/>
          <a:p>
            <a:fld id="{92F65C33-8D2B-0D47-A1E5-529B6629FE73}" type="slidenum">
              <a:rPr lang="en-US" smtClean="0"/>
              <a:t>‹#›</a:t>
            </a:fld>
            <a:endParaRPr lang="en-US"/>
          </a:p>
        </p:txBody>
      </p:sp>
    </p:spTree>
    <p:extLst>
      <p:ext uri="{BB962C8B-B14F-4D97-AF65-F5344CB8AC3E}">
        <p14:creationId xmlns:p14="http://schemas.microsoft.com/office/powerpoint/2010/main" val="521760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6F5E3-D7FA-6484-5958-7F9A2D5FA18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9F11C0F-4BBB-E368-6116-9DA2297DDA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34CA5CA-0C5C-277A-2F35-2137AA0CDD6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FF560D0-7BCA-BE1B-9C92-A5C2E1633E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7C567FF-CE9C-285E-EA5A-AB2081BEDAA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6C5C453-AD38-D956-13BD-24FAAC51CAF8}"/>
              </a:ext>
            </a:extLst>
          </p:cNvPr>
          <p:cNvSpPr>
            <a:spLocks noGrp="1"/>
          </p:cNvSpPr>
          <p:nvPr>
            <p:ph type="dt" sz="half" idx="10"/>
          </p:nvPr>
        </p:nvSpPr>
        <p:spPr/>
        <p:txBody>
          <a:bodyPr/>
          <a:lstStyle/>
          <a:p>
            <a:fld id="{60814D83-4046-B74F-BC0F-B61C0DEC4E5C}" type="datetimeFigureOut">
              <a:rPr lang="en-US" smtClean="0"/>
              <a:t>8/4/26</a:t>
            </a:fld>
            <a:endParaRPr lang="en-US"/>
          </a:p>
        </p:txBody>
      </p:sp>
      <p:sp>
        <p:nvSpPr>
          <p:cNvPr id="8" name="Footer Placeholder 7">
            <a:extLst>
              <a:ext uri="{FF2B5EF4-FFF2-40B4-BE49-F238E27FC236}">
                <a16:creationId xmlns:a16="http://schemas.microsoft.com/office/drawing/2014/main" id="{53962047-6A45-AC59-FEF2-F52A31A8E1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8AC0E7-B237-4055-9CEF-84466732444F}"/>
              </a:ext>
            </a:extLst>
          </p:cNvPr>
          <p:cNvSpPr>
            <a:spLocks noGrp="1"/>
          </p:cNvSpPr>
          <p:nvPr>
            <p:ph type="sldNum" sz="quarter" idx="12"/>
          </p:nvPr>
        </p:nvSpPr>
        <p:spPr/>
        <p:txBody>
          <a:bodyPr/>
          <a:lstStyle/>
          <a:p>
            <a:fld id="{92F65C33-8D2B-0D47-A1E5-529B6629FE73}" type="slidenum">
              <a:rPr lang="en-US" smtClean="0"/>
              <a:t>‹#›</a:t>
            </a:fld>
            <a:endParaRPr lang="en-US"/>
          </a:p>
        </p:txBody>
      </p:sp>
    </p:spTree>
    <p:extLst>
      <p:ext uri="{BB962C8B-B14F-4D97-AF65-F5344CB8AC3E}">
        <p14:creationId xmlns:p14="http://schemas.microsoft.com/office/powerpoint/2010/main" val="4014877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C41E1-7AED-84D9-1BEC-E115932D8FD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A4B9AC7-8453-443A-E4E8-F84FDC231D06}"/>
              </a:ext>
            </a:extLst>
          </p:cNvPr>
          <p:cNvSpPr>
            <a:spLocks noGrp="1"/>
          </p:cNvSpPr>
          <p:nvPr>
            <p:ph type="dt" sz="half" idx="10"/>
          </p:nvPr>
        </p:nvSpPr>
        <p:spPr/>
        <p:txBody>
          <a:bodyPr/>
          <a:lstStyle/>
          <a:p>
            <a:fld id="{60814D83-4046-B74F-BC0F-B61C0DEC4E5C}" type="datetimeFigureOut">
              <a:rPr lang="en-US" smtClean="0"/>
              <a:t>8/4/26</a:t>
            </a:fld>
            <a:endParaRPr lang="en-US"/>
          </a:p>
        </p:txBody>
      </p:sp>
      <p:sp>
        <p:nvSpPr>
          <p:cNvPr id="4" name="Footer Placeholder 3">
            <a:extLst>
              <a:ext uri="{FF2B5EF4-FFF2-40B4-BE49-F238E27FC236}">
                <a16:creationId xmlns:a16="http://schemas.microsoft.com/office/drawing/2014/main" id="{314D2490-5CDB-6DC3-F67E-A76CC48AC0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31BB77-003A-D97D-4392-F85B4867537B}"/>
              </a:ext>
            </a:extLst>
          </p:cNvPr>
          <p:cNvSpPr>
            <a:spLocks noGrp="1"/>
          </p:cNvSpPr>
          <p:nvPr>
            <p:ph type="sldNum" sz="quarter" idx="12"/>
          </p:nvPr>
        </p:nvSpPr>
        <p:spPr/>
        <p:txBody>
          <a:bodyPr/>
          <a:lstStyle/>
          <a:p>
            <a:fld id="{92F65C33-8D2B-0D47-A1E5-529B6629FE73}" type="slidenum">
              <a:rPr lang="en-US" smtClean="0"/>
              <a:t>‹#›</a:t>
            </a:fld>
            <a:endParaRPr lang="en-US"/>
          </a:p>
        </p:txBody>
      </p:sp>
    </p:spTree>
    <p:extLst>
      <p:ext uri="{BB962C8B-B14F-4D97-AF65-F5344CB8AC3E}">
        <p14:creationId xmlns:p14="http://schemas.microsoft.com/office/powerpoint/2010/main" val="2672012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D0640A-E1FD-68E5-5AB3-59707C6963F8}"/>
              </a:ext>
            </a:extLst>
          </p:cNvPr>
          <p:cNvSpPr>
            <a:spLocks noGrp="1"/>
          </p:cNvSpPr>
          <p:nvPr>
            <p:ph type="dt" sz="half" idx="10"/>
          </p:nvPr>
        </p:nvSpPr>
        <p:spPr/>
        <p:txBody>
          <a:bodyPr/>
          <a:lstStyle/>
          <a:p>
            <a:fld id="{60814D83-4046-B74F-BC0F-B61C0DEC4E5C}" type="datetimeFigureOut">
              <a:rPr lang="en-US" smtClean="0"/>
              <a:t>8/4/26</a:t>
            </a:fld>
            <a:endParaRPr lang="en-US"/>
          </a:p>
        </p:txBody>
      </p:sp>
      <p:sp>
        <p:nvSpPr>
          <p:cNvPr id="3" name="Footer Placeholder 2">
            <a:extLst>
              <a:ext uri="{FF2B5EF4-FFF2-40B4-BE49-F238E27FC236}">
                <a16:creationId xmlns:a16="http://schemas.microsoft.com/office/drawing/2014/main" id="{660BB90B-43F7-B47D-3BAB-DF13118733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68B1E7-4EFC-8388-6171-4B986761B19E}"/>
              </a:ext>
            </a:extLst>
          </p:cNvPr>
          <p:cNvSpPr>
            <a:spLocks noGrp="1"/>
          </p:cNvSpPr>
          <p:nvPr>
            <p:ph type="sldNum" sz="quarter" idx="12"/>
          </p:nvPr>
        </p:nvSpPr>
        <p:spPr/>
        <p:txBody>
          <a:bodyPr/>
          <a:lstStyle/>
          <a:p>
            <a:fld id="{92F65C33-8D2B-0D47-A1E5-529B6629FE73}" type="slidenum">
              <a:rPr lang="en-US" smtClean="0"/>
              <a:t>‹#›</a:t>
            </a:fld>
            <a:endParaRPr lang="en-US"/>
          </a:p>
        </p:txBody>
      </p:sp>
    </p:spTree>
    <p:extLst>
      <p:ext uri="{BB962C8B-B14F-4D97-AF65-F5344CB8AC3E}">
        <p14:creationId xmlns:p14="http://schemas.microsoft.com/office/powerpoint/2010/main" val="881877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3C661-350B-FCF8-3750-2F708F12F97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D6C7385-47CE-7A5B-C2F0-975DF2C1AB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F4FF08E-80D0-8EBE-E5ED-A9CDE4E28B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F432EEF-E539-C3E5-A88C-67A8CED7A5B8}"/>
              </a:ext>
            </a:extLst>
          </p:cNvPr>
          <p:cNvSpPr>
            <a:spLocks noGrp="1"/>
          </p:cNvSpPr>
          <p:nvPr>
            <p:ph type="dt" sz="half" idx="10"/>
          </p:nvPr>
        </p:nvSpPr>
        <p:spPr/>
        <p:txBody>
          <a:bodyPr/>
          <a:lstStyle/>
          <a:p>
            <a:fld id="{60814D83-4046-B74F-BC0F-B61C0DEC4E5C}" type="datetimeFigureOut">
              <a:rPr lang="en-US" smtClean="0"/>
              <a:t>8/4/26</a:t>
            </a:fld>
            <a:endParaRPr lang="en-US"/>
          </a:p>
        </p:txBody>
      </p:sp>
      <p:sp>
        <p:nvSpPr>
          <p:cNvPr id="6" name="Footer Placeholder 5">
            <a:extLst>
              <a:ext uri="{FF2B5EF4-FFF2-40B4-BE49-F238E27FC236}">
                <a16:creationId xmlns:a16="http://schemas.microsoft.com/office/drawing/2014/main" id="{33640901-EFC5-2226-72CA-20C205ADFD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C3FB7-3302-869A-6DEF-87AF59ED1D62}"/>
              </a:ext>
            </a:extLst>
          </p:cNvPr>
          <p:cNvSpPr>
            <a:spLocks noGrp="1"/>
          </p:cNvSpPr>
          <p:nvPr>
            <p:ph type="sldNum" sz="quarter" idx="12"/>
          </p:nvPr>
        </p:nvSpPr>
        <p:spPr/>
        <p:txBody>
          <a:bodyPr/>
          <a:lstStyle/>
          <a:p>
            <a:fld id="{92F65C33-8D2B-0D47-A1E5-529B6629FE73}" type="slidenum">
              <a:rPr lang="en-US" smtClean="0"/>
              <a:t>‹#›</a:t>
            </a:fld>
            <a:endParaRPr lang="en-US"/>
          </a:p>
        </p:txBody>
      </p:sp>
    </p:spTree>
    <p:extLst>
      <p:ext uri="{BB962C8B-B14F-4D97-AF65-F5344CB8AC3E}">
        <p14:creationId xmlns:p14="http://schemas.microsoft.com/office/powerpoint/2010/main" val="3658544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9645-F0E2-8FD8-A0D6-A0FB455B8BE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E198177-10DA-7B55-0A54-3D2136EBC3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958409-26F0-1692-1845-0B49A64102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0B5DF43-6405-B8FB-BD88-B8038168581C}"/>
              </a:ext>
            </a:extLst>
          </p:cNvPr>
          <p:cNvSpPr>
            <a:spLocks noGrp="1"/>
          </p:cNvSpPr>
          <p:nvPr>
            <p:ph type="dt" sz="half" idx="10"/>
          </p:nvPr>
        </p:nvSpPr>
        <p:spPr/>
        <p:txBody>
          <a:bodyPr/>
          <a:lstStyle/>
          <a:p>
            <a:fld id="{60814D83-4046-B74F-BC0F-B61C0DEC4E5C}" type="datetimeFigureOut">
              <a:rPr lang="en-US" smtClean="0"/>
              <a:t>8/4/26</a:t>
            </a:fld>
            <a:endParaRPr lang="en-US"/>
          </a:p>
        </p:txBody>
      </p:sp>
      <p:sp>
        <p:nvSpPr>
          <p:cNvPr id="6" name="Footer Placeholder 5">
            <a:extLst>
              <a:ext uri="{FF2B5EF4-FFF2-40B4-BE49-F238E27FC236}">
                <a16:creationId xmlns:a16="http://schemas.microsoft.com/office/drawing/2014/main" id="{45D163E5-8C67-1D3D-E540-5662BBE974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89CC06-DAFC-E074-D3E9-E6039DB5E209}"/>
              </a:ext>
            </a:extLst>
          </p:cNvPr>
          <p:cNvSpPr>
            <a:spLocks noGrp="1"/>
          </p:cNvSpPr>
          <p:nvPr>
            <p:ph type="sldNum" sz="quarter" idx="12"/>
          </p:nvPr>
        </p:nvSpPr>
        <p:spPr/>
        <p:txBody>
          <a:bodyPr/>
          <a:lstStyle/>
          <a:p>
            <a:fld id="{92F65C33-8D2B-0D47-A1E5-529B6629FE73}" type="slidenum">
              <a:rPr lang="en-US" smtClean="0"/>
              <a:t>‹#›</a:t>
            </a:fld>
            <a:endParaRPr lang="en-US"/>
          </a:p>
        </p:txBody>
      </p:sp>
    </p:spTree>
    <p:extLst>
      <p:ext uri="{BB962C8B-B14F-4D97-AF65-F5344CB8AC3E}">
        <p14:creationId xmlns:p14="http://schemas.microsoft.com/office/powerpoint/2010/main" val="922768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7BC8F4-A868-39F1-26AF-48E7ADF07A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77D878D-E998-09A6-EEE5-3221DDBA0B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740E20-7C96-4789-220A-9E8C5CA2A5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0814D83-4046-B74F-BC0F-B61C0DEC4E5C}" type="datetimeFigureOut">
              <a:rPr lang="en-US" smtClean="0"/>
              <a:t>8/4/26</a:t>
            </a:fld>
            <a:endParaRPr lang="en-US"/>
          </a:p>
        </p:txBody>
      </p:sp>
      <p:sp>
        <p:nvSpPr>
          <p:cNvPr id="5" name="Footer Placeholder 4">
            <a:extLst>
              <a:ext uri="{FF2B5EF4-FFF2-40B4-BE49-F238E27FC236}">
                <a16:creationId xmlns:a16="http://schemas.microsoft.com/office/drawing/2014/main" id="{86EFC0A1-3F1A-0E52-150D-183161E3CF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CB61B23-2505-0B62-00FF-1038082337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2F65C33-8D2B-0D47-A1E5-529B6629FE73}" type="slidenum">
              <a:rPr lang="en-US" smtClean="0"/>
              <a:t>‹#›</a:t>
            </a:fld>
            <a:endParaRPr lang="en-US"/>
          </a:p>
        </p:txBody>
      </p:sp>
    </p:spTree>
    <p:extLst>
      <p:ext uri="{BB962C8B-B14F-4D97-AF65-F5344CB8AC3E}">
        <p14:creationId xmlns:p14="http://schemas.microsoft.com/office/powerpoint/2010/main" val="4024148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8F1334E-2631-ACDF-6CD8-65D6603BCDFB}"/>
              </a:ext>
            </a:extLst>
          </p:cNvPr>
          <p:cNvPicPr>
            <a:picLocks noChangeAspect="1"/>
          </p:cNvPicPr>
          <p:nvPr/>
        </p:nvPicPr>
        <p:blipFill>
          <a:blip r:embed="rId3">
            <a:alphaModFix amt="50000"/>
          </a:blip>
          <a:srcRect t="19027" r="-1" b="2005"/>
          <a:stretch>
            <a:fillRect/>
          </a:stretch>
        </p:blipFill>
        <p:spPr>
          <a:xfrm>
            <a:off x="20" y="10"/>
            <a:ext cx="12188930" cy="6857990"/>
          </a:xfrm>
          <a:prstGeom prst="rect">
            <a:avLst/>
          </a:prstGeom>
        </p:spPr>
      </p:pic>
      <p:sp>
        <p:nvSpPr>
          <p:cNvPr id="2" name="Title 1">
            <a:extLst>
              <a:ext uri="{FF2B5EF4-FFF2-40B4-BE49-F238E27FC236}">
                <a16:creationId xmlns:a16="http://schemas.microsoft.com/office/drawing/2014/main" id="{22C6A8C5-C12C-0E25-300D-742F831F9BD2}"/>
              </a:ext>
            </a:extLst>
          </p:cNvPr>
          <p:cNvSpPr>
            <a:spLocks noGrp="1"/>
          </p:cNvSpPr>
          <p:nvPr>
            <p:ph type="ctrTitle"/>
          </p:nvPr>
        </p:nvSpPr>
        <p:spPr>
          <a:xfrm>
            <a:off x="1524000" y="1122363"/>
            <a:ext cx="9429750" cy="3033739"/>
          </a:xfrm>
        </p:spPr>
        <p:txBody>
          <a:bodyPr>
            <a:normAutofit/>
          </a:bodyPr>
          <a:lstStyle/>
          <a:p>
            <a:r>
              <a:rPr lang="en-US" sz="5100" dirty="0">
                <a:solidFill>
                  <a:schemeClr val="bg1"/>
                </a:solidFill>
                <a:latin typeface="Arial" panose="020B0604020202020204" pitchFamily="34" charset="0"/>
                <a:cs typeface="Arial" panose="020B0604020202020204" pitchFamily="34" charset="0"/>
              </a:rPr>
              <a:t>Trauma-Informed Practice: </a:t>
            </a:r>
            <a:br>
              <a:rPr lang="en-US" sz="5100" dirty="0">
                <a:solidFill>
                  <a:schemeClr val="bg1"/>
                </a:solidFill>
                <a:latin typeface="Arial" panose="020B0604020202020204" pitchFamily="34" charset="0"/>
                <a:cs typeface="Arial" panose="020B0604020202020204" pitchFamily="34" charset="0"/>
              </a:rPr>
            </a:br>
            <a:r>
              <a:rPr lang="en-US" sz="3600" i="1" dirty="0">
                <a:solidFill>
                  <a:schemeClr val="bg1"/>
                </a:solidFill>
                <a:latin typeface="Arial" panose="020B0604020202020204" pitchFamily="34" charset="0"/>
                <a:cs typeface="Arial" panose="020B0604020202020204" pitchFamily="34" charset="0"/>
              </a:rPr>
              <a:t>Procedural Fairness, Criminal Responsibility and Sustainable Legal Practice</a:t>
            </a:r>
            <a:endParaRPr lang="en-US" sz="5100" i="1" dirty="0">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DFC15AFE-A548-5084-6E3F-FCC34526A10E}"/>
              </a:ext>
            </a:extLst>
          </p:cNvPr>
          <p:cNvSpPr>
            <a:spLocks noGrp="1"/>
          </p:cNvSpPr>
          <p:nvPr>
            <p:ph type="subTitle" idx="1"/>
          </p:nvPr>
        </p:nvSpPr>
        <p:spPr>
          <a:xfrm>
            <a:off x="1527048" y="4599432"/>
            <a:ext cx="9144000" cy="1536192"/>
          </a:xfrm>
        </p:spPr>
        <p:txBody>
          <a:bodyPr>
            <a:normAutofit/>
          </a:bodyPr>
          <a:lstStyle/>
          <a:p>
            <a:r>
              <a:rPr lang="en-US" dirty="0">
                <a:solidFill>
                  <a:schemeClr val="bg1"/>
                </a:solidFill>
                <a:latin typeface="Arial" panose="020B0604020202020204" pitchFamily="34" charset="0"/>
                <a:cs typeface="Arial" panose="020B0604020202020204" pitchFamily="34" charset="0"/>
              </a:rPr>
              <a:t>Dr Felicity Gerry KC</a:t>
            </a:r>
          </a:p>
        </p:txBody>
      </p:sp>
      <p:sp>
        <p:nvSpPr>
          <p:cNvPr id="12"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8656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C8BB00-F2D9-6A22-DD67-36A4BB80FB85}"/>
              </a:ext>
            </a:extLst>
          </p:cNvPr>
          <p:cNvSpPr>
            <a:spLocks noGrp="1"/>
          </p:cNvSpPr>
          <p:nvPr>
            <p:ph type="title"/>
          </p:nvPr>
        </p:nvSpPr>
        <p:spPr>
          <a:xfrm>
            <a:off x="5505980" y="339795"/>
            <a:ext cx="6417733" cy="1454051"/>
          </a:xfrm>
        </p:spPr>
        <p:txBody>
          <a:bodyPr>
            <a:normAutofit/>
          </a:bodyPr>
          <a:lstStyle/>
          <a:p>
            <a:r>
              <a:rPr lang="en-US" sz="3600" b="1" dirty="0">
                <a:solidFill>
                  <a:schemeClr val="tx2"/>
                </a:solidFill>
              </a:rPr>
              <a:t>Trauma-Informed Legal Practice</a:t>
            </a:r>
          </a:p>
        </p:txBody>
      </p:sp>
      <p:sp>
        <p:nvSpPr>
          <p:cNvPr id="3" name="Content Placeholder 2">
            <a:extLst>
              <a:ext uri="{FF2B5EF4-FFF2-40B4-BE49-F238E27FC236}">
                <a16:creationId xmlns:a16="http://schemas.microsoft.com/office/drawing/2014/main" id="{CFAB1DD2-E5DC-5CA5-E740-01B4ABEF5250}"/>
              </a:ext>
            </a:extLst>
          </p:cNvPr>
          <p:cNvSpPr>
            <a:spLocks noGrp="1"/>
          </p:cNvSpPr>
          <p:nvPr>
            <p:ph idx="1"/>
          </p:nvPr>
        </p:nvSpPr>
        <p:spPr>
          <a:xfrm>
            <a:off x="5931240" y="1793845"/>
            <a:ext cx="6260760" cy="5011158"/>
          </a:xfrm>
        </p:spPr>
        <p:txBody>
          <a:bodyPr anchor="ctr">
            <a:normAutofit/>
          </a:bodyPr>
          <a:lstStyle/>
          <a:p>
            <a:r>
              <a:rPr lang="en-NZ" sz="3000" dirty="0">
                <a:solidFill>
                  <a:schemeClr val="tx2"/>
                </a:solidFill>
              </a:rPr>
              <a:t>System reform is required</a:t>
            </a:r>
            <a:endParaRPr lang="en-NZ" sz="3000" i="1" dirty="0">
              <a:solidFill>
                <a:schemeClr val="tx2"/>
              </a:solidFill>
            </a:endParaRPr>
          </a:p>
          <a:p>
            <a:r>
              <a:rPr lang="en-NZ" sz="3000" dirty="0">
                <a:solidFill>
                  <a:schemeClr val="tx2"/>
                </a:solidFill>
              </a:rPr>
              <a:t>Trauma-informed legal education</a:t>
            </a:r>
          </a:p>
          <a:p>
            <a:r>
              <a:rPr lang="en-NZ" sz="3000">
                <a:solidFill>
                  <a:schemeClr val="tx2"/>
                </a:solidFill>
              </a:rPr>
              <a:t>Driven </a:t>
            </a:r>
            <a:r>
              <a:rPr lang="en-NZ" sz="3000" dirty="0">
                <a:solidFill>
                  <a:schemeClr val="tx2"/>
                </a:solidFill>
              </a:rPr>
              <a:t>by circumstances and individual needs:</a:t>
            </a:r>
          </a:p>
          <a:p>
            <a:pPr lvl="1"/>
            <a:r>
              <a:rPr lang="en-NZ" sz="3000" dirty="0">
                <a:solidFill>
                  <a:schemeClr val="tx2"/>
                </a:solidFill>
              </a:rPr>
              <a:t>Manageable workloads</a:t>
            </a:r>
          </a:p>
          <a:p>
            <a:pPr lvl="1"/>
            <a:r>
              <a:rPr lang="en-NZ" sz="3000" dirty="0">
                <a:solidFill>
                  <a:schemeClr val="tx2"/>
                </a:solidFill>
              </a:rPr>
              <a:t>Schedule choices</a:t>
            </a:r>
          </a:p>
          <a:p>
            <a:pPr lvl="1"/>
            <a:r>
              <a:rPr lang="en-NZ" sz="3000" dirty="0">
                <a:solidFill>
                  <a:schemeClr val="tx2"/>
                </a:solidFill>
              </a:rPr>
              <a:t>Recognising trauma exposure</a:t>
            </a:r>
          </a:p>
          <a:p>
            <a:pPr lvl="1"/>
            <a:r>
              <a:rPr lang="en-NZ" sz="3000" dirty="0">
                <a:solidFill>
                  <a:schemeClr val="tx2"/>
                </a:solidFill>
              </a:rPr>
              <a:t>Reflective practice</a:t>
            </a:r>
          </a:p>
          <a:p>
            <a:pPr lvl="1"/>
            <a:r>
              <a:rPr lang="en-NZ" sz="3000" dirty="0">
                <a:solidFill>
                  <a:schemeClr val="tx2"/>
                </a:solidFill>
              </a:rPr>
              <a:t>Peer support</a:t>
            </a:r>
          </a:p>
          <a:p>
            <a:pPr lvl="1"/>
            <a:r>
              <a:rPr lang="en-NZ" sz="3000" dirty="0">
                <a:solidFill>
                  <a:schemeClr val="tx2"/>
                </a:solidFill>
              </a:rPr>
              <a:t>Feedback and debriefing</a:t>
            </a:r>
          </a:p>
          <a:p>
            <a:endParaRPr lang="en-US" sz="18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Graphic 4" descr="Head with Gears">
            <a:extLst>
              <a:ext uri="{FF2B5EF4-FFF2-40B4-BE49-F238E27FC236}">
                <a16:creationId xmlns:a16="http://schemas.microsoft.com/office/drawing/2014/main" id="{1762DBDB-B2D7-7034-36AB-C93C65CBE5C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Tree>
    <p:extLst>
      <p:ext uri="{BB962C8B-B14F-4D97-AF65-F5344CB8AC3E}">
        <p14:creationId xmlns:p14="http://schemas.microsoft.com/office/powerpoint/2010/main" val="4238155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5C0EC8-AD94-5980-04C3-A2F85CB666B7}"/>
              </a:ext>
            </a:extLst>
          </p:cNvPr>
          <p:cNvSpPr>
            <a:spLocks noGrp="1"/>
          </p:cNvSpPr>
          <p:nvPr>
            <p:ph type="title"/>
          </p:nvPr>
        </p:nvSpPr>
        <p:spPr>
          <a:xfrm>
            <a:off x="6094105" y="802955"/>
            <a:ext cx="5928606" cy="1454051"/>
          </a:xfrm>
        </p:spPr>
        <p:txBody>
          <a:bodyPr>
            <a:normAutofit fontScale="90000"/>
          </a:bodyPr>
          <a:lstStyle/>
          <a:p>
            <a:r>
              <a:rPr lang="en-US" sz="3600" b="1" dirty="0">
                <a:solidFill>
                  <a:schemeClr val="tx2"/>
                </a:solidFill>
              </a:rPr>
              <a:t>Strengthening Criminal Justice Through Trauma-Informed Practice</a:t>
            </a:r>
          </a:p>
        </p:txBody>
      </p:sp>
      <p:sp>
        <p:nvSpPr>
          <p:cNvPr id="3" name="Content Placeholder 2">
            <a:extLst>
              <a:ext uri="{FF2B5EF4-FFF2-40B4-BE49-F238E27FC236}">
                <a16:creationId xmlns:a16="http://schemas.microsoft.com/office/drawing/2014/main" id="{2073271F-CD5E-6977-4279-AEF5A4EBAB32}"/>
              </a:ext>
            </a:extLst>
          </p:cNvPr>
          <p:cNvSpPr>
            <a:spLocks noGrp="1"/>
          </p:cNvSpPr>
          <p:nvPr>
            <p:ph idx="1"/>
          </p:nvPr>
        </p:nvSpPr>
        <p:spPr>
          <a:xfrm>
            <a:off x="6094103" y="2092860"/>
            <a:ext cx="5711959" cy="3962185"/>
          </a:xfrm>
        </p:spPr>
        <p:txBody>
          <a:bodyPr anchor="ctr">
            <a:noAutofit/>
          </a:bodyPr>
          <a:lstStyle/>
          <a:p>
            <a:pPr>
              <a:buFont typeface="Wingdings" pitchFamily="2" charset="2"/>
              <a:buChar char="ü"/>
            </a:pPr>
            <a:r>
              <a:rPr lang="en-US" dirty="0">
                <a:solidFill>
                  <a:schemeClr val="tx2"/>
                </a:solidFill>
              </a:rPr>
              <a:t>Enhances participation and strengthens procedural fairness</a:t>
            </a:r>
          </a:p>
          <a:p>
            <a:pPr>
              <a:buFont typeface="Wingdings" pitchFamily="2" charset="2"/>
              <a:buChar char="ü"/>
            </a:pPr>
            <a:r>
              <a:rPr lang="en-US" dirty="0">
                <a:solidFill>
                  <a:schemeClr val="tx2"/>
                </a:solidFill>
              </a:rPr>
              <a:t>Improves assessment of criminal responsibility</a:t>
            </a:r>
          </a:p>
          <a:p>
            <a:pPr>
              <a:buFont typeface="Wingdings" pitchFamily="2" charset="2"/>
              <a:buChar char="ü"/>
            </a:pPr>
            <a:r>
              <a:rPr lang="en-US" dirty="0">
                <a:solidFill>
                  <a:schemeClr val="tx2"/>
                </a:solidFill>
              </a:rPr>
              <a:t>Supports sustainable legal practice</a:t>
            </a: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Graphic 3" descr="Scales of Justice">
            <a:extLst>
              <a:ext uri="{FF2B5EF4-FFF2-40B4-BE49-F238E27FC236}">
                <a16:creationId xmlns:a16="http://schemas.microsoft.com/office/drawing/2014/main" id="{9D3D615D-051B-C74A-0F1C-4F68691E38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533" y="1788852"/>
            <a:ext cx="3620021" cy="3620021"/>
          </a:xfrm>
          <a:prstGeom prst="rect">
            <a:avLst/>
          </a:prstGeom>
        </p:spPr>
      </p:pic>
    </p:spTree>
    <p:extLst>
      <p:ext uri="{BB962C8B-B14F-4D97-AF65-F5344CB8AC3E}">
        <p14:creationId xmlns:p14="http://schemas.microsoft.com/office/powerpoint/2010/main" val="440468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51516-1B1D-6009-BFD6-FED3B7B3616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F2861B8-7832-1E02-DE41-E9912FA3114B}"/>
              </a:ext>
            </a:extLst>
          </p:cNvPr>
          <p:cNvPicPr>
            <a:picLocks noChangeAspect="1"/>
          </p:cNvPicPr>
          <p:nvPr/>
        </p:nvPicPr>
        <p:blipFill>
          <a:blip r:embed="rId3">
            <a:alphaModFix amt="50000"/>
          </a:blip>
          <a:srcRect t="19027" r="-1" b="2005"/>
          <a:stretch>
            <a:fillRect/>
          </a:stretch>
        </p:blipFill>
        <p:spPr>
          <a:xfrm>
            <a:off x="20" y="10"/>
            <a:ext cx="12188930" cy="6857990"/>
          </a:xfrm>
          <a:prstGeom prst="rect">
            <a:avLst/>
          </a:prstGeom>
        </p:spPr>
      </p:pic>
      <p:sp>
        <p:nvSpPr>
          <p:cNvPr id="2" name="Title 1">
            <a:extLst>
              <a:ext uri="{FF2B5EF4-FFF2-40B4-BE49-F238E27FC236}">
                <a16:creationId xmlns:a16="http://schemas.microsoft.com/office/drawing/2014/main" id="{8BF0D5AD-A2ED-7467-F86A-A0ACA3766165}"/>
              </a:ext>
            </a:extLst>
          </p:cNvPr>
          <p:cNvSpPr>
            <a:spLocks noGrp="1"/>
          </p:cNvSpPr>
          <p:nvPr>
            <p:ph type="ctrTitle"/>
          </p:nvPr>
        </p:nvSpPr>
        <p:spPr>
          <a:xfrm>
            <a:off x="1524000" y="1122362"/>
            <a:ext cx="9601200" cy="3068637"/>
          </a:xfrm>
        </p:spPr>
        <p:txBody>
          <a:bodyPr>
            <a:normAutofit/>
          </a:bodyPr>
          <a:lstStyle/>
          <a:p>
            <a:r>
              <a:rPr lang="en-US" sz="5100" b="1" dirty="0">
                <a:latin typeface="Arial" panose="020B0604020202020204" pitchFamily="34" charset="0"/>
                <a:cs typeface="Arial" panose="020B0604020202020204" pitchFamily="34" charset="0"/>
              </a:rPr>
              <a:t>Trauma-Informed Practice: </a:t>
            </a:r>
            <a:br>
              <a:rPr lang="en-US" sz="5100" b="1" dirty="0">
                <a:latin typeface="Arial" panose="020B0604020202020204" pitchFamily="34" charset="0"/>
                <a:cs typeface="Arial" panose="020B0604020202020204" pitchFamily="34" charset="0"/>
              </a:rPr>
            </a:br>
            <a:r>
              <a:rPr lang="en-US" sz="3600" i="1" dirty="0">
                <a:latin typeface="Arial" panose="020B0604020202020204" pitchFamily="34" charset="0"/>
                <a:cs typeface="Arial" panose="020B0604020202020204" pitchFamily="34" charset="0"/>
              </a:rPr>
              <a:t>Procedural Fairness, Criminal Responsibility and Sustainable Legal Practice</a:t>
            </a:r>
            <a:endParaRPr lang="en-US" sz="5100" b="1"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A5DDC57B-450D-8A59-E66B-B69D6EB9062C}"/>
              </a:ext>
            </a:extLst>
          </p:cNvPr>
          <p:cNvSpPr>
            <a:spLocks noGrp="1"/>
          </p:cNvSpPr>
          <p:nvPr>
            <p:ph type="subTitle" idx="1"/>
          </p:nvPr>
        </p:nvSpPr>
        <p:spPr>
          <a:xfrm>
            <a:off x="1527048" y="4599432"/>
            <a:ext cx="9144000" cy="1536192"/>
          </a:xfrm>
        </p:spPr>
        <p:txBody>
          <a:bodyPr>
            <a:normAutofit/>
          </a:bodyPr>
          <a:lstStyle/>
          <a:p>
            <a:r>
              <a:rPr lang="en-US" b="1" dirty="0">
                <a:latin typeface="Arial" panose="020B0604020202020204" pitchFamily="34" charset="0"/>
                <a:cs typeface="Arial" panose="020B0604020202020204" pitchFamily="34" charset="0"/>
              </a:rPr>
              <a:t>Dr Felicity Gerry KC</a:t>
            </a:r>
          </a:p>
        </p:txBody>
      </p:sp>
    </p:spTree>
    <p:extLst>
      <p:ext uri="{BB962C8B-B14F-4D97-AF65-F5344CB8AC3E}">
        <p14:creationId xmlns:p14="http://schemas.microsoft.com/office/powerpoint/2010/main" val="2480537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4F31CB-C47E-FA54-7965-F42817633002}"/>
              </a:ext>
            </a:extLst>
          </p:cNvPr>
          <p:cNvSpPr>
            <a:spLocks noGrp="1"/>
          </p:cNvSpPr>
          <p:nvPr>
            <p:ph type="title"/>
          </p:nvPr>
        </p:nvSpPr>
        <p:spPr>
          <a:xfrm>
            <a:off x="4391637" y="51084"/>
            <a:ext cx="8144933" cy="1195178"/>
          </a:xfrm>
        </p:spPr>
        <p:txBody>
          <a:bodyPr>
            <a:normAutofit/>
          </a:bodyPr>
          <a:lstStyle/>
          <a:p>
            <a:r>
              <a:rPr lang="en-US" sz="3600" b="1" dirty="0">
                <a:solidFill>
                  <a:schemeClr val="tx2"/>
                </a:solidFill>
              </a:rPr>
              <a:t>Why Trauma-Informed Practice Matters</a:t>
            </a:r>
          </a:p>
        </p:txBody>
      </p:sp>
      <p:pic>
        <p:nvPicPr>
          <p:cNvPr id="7" name="Graphic 6" descr="Gavel">
            <a:extLst>
              <a:ext uri="{FF2B5EF4-FFF2-40B4-BE49-F238E27FC236}">
                <a16:creationId xmlns:a16="http://schemas.microsoft.com/office/drawing/2014/main" id="{B500D4DA-67AC-1D68-DF80-DEFF045214E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35B8F941-495E-2BEA-5B1C-A7C3CADAFF82}"/>
              </a:ext>
            </a:extLst>
          </p:cNvPr>
          <p:cNvSpPr>
            <a:spLocks noGrp="1"/>
          </p:cNvSpPr>
          <p:nvPr>
            <p:ph idx="1"/>
          </p:nvPr>
        </p:nvSpPr>
        <p:spPr>
          <a:xfrm>
            <a:off x="6096000" y="1819031"/>
            <a:ext cx="6027398" cy="4635529"/>
          </a:xfrm>
        </p:spPr>
        <p:txBody>
          <a:bodyPr anchor="ctr">
            <a:normAutofit/>
          </a:bodyPr>
          <a:lstStyle/>
          <a:p>
            <a:r>
              <a:rPr lang="en-US" dirty="0">
                <a:solidFill>
                  <a:schemeClr val="tx2"/>
                </a:solidFill>
              </a:rPr>
              <a:t>Courts deal with vulnerable people and people at their most vulnerable</a:t>
            </a:r>
          </a:p>
          <a:p>
            <a:pPr marL="0" indent="0">
              <a:buNone/>
            </a:pPr>
            <a:endParaRPr lang="en-US" dirty="0">
              <a:solidFill>
                <a:schemeClr val="tx2"/>
              </a:solidFill>
            </a:endParaRPr>
          </a:p>
          <a:p>
            <a:r>
              <a:rPr lang="en-US" dirty="0">
                <a:solidFill>
                  <a:schemeClr val="tx2"/>
                </a:solidFill>
              </a:rPr>
              <a:t>Trauma-informed practice is an issue of:</a:t>
            </a:r>
          </a:p>
          <a:p>
            <a:pPr marL="514350" indent="-514350">
              <a:buFont typeface="+mj-lt"/>
              <a:buAutoNum type="arabicPeriod"/>
            </a:pPr>
            <a:r>
              <a:rPr lang="en-US" dirty="0">
                <a:solidFill>
                  <a:schemeClr val="tx2"/>
                </a:solidFill>
              </a:rPr>
              <a:t>Procedural Fairness</a:t>
            </a:r>
          </a:p>
          <a:p>
            <a:pPr marL="514350" indent="-514350">
              <a:buFont typeface="+mj-lt"/>
              <a:buAutoNum type="arabicPeriod"/>
            </a:pPr>
            <a:r>
              <a:rPr lang="en-US" dirty="0">
                <a:solidFill>
                  <a:schemeClr val="tx2"/>
                </a:solidFill>
              </a:rPr>
              <a:t>Legitimacy</a:t>
            </a:r>
          </a:p>
          <a:p>
            <a:pPr marL="514350" indent="-514350">
              <a:buFont typeface="+mj-lt"/>
              <a:buAutoNum type="arabicPeriod"/>
            </a:pPr>
            <a:r>
              <a:rPr lang="en-US" dirty="0">
                <a:solidFill>
                  <a:schemeClr val="tx2"/>
                </a:solidFill>
              </a:rPr>
              <a:t>Court Integrity</a:t>
            </a:r>
          </a:p>
          <a:p>
            <a:pPr marL="514350" indent="-514350">
              <a:buFont typeface="+mj-lt"/>
              <a:buAutoNum type="arabicPeriod"/>
            </a:pPr>
            <a:r>
              <a:rPr lang="en-US" dirty="0">
                <a:solidFill>
                  <a:schemeClr val="tx2"/>
                </a:solidFill>
              </a:rPr>
              <a:t>Public Confidence</a:t>
            </a:r>
          </a:p>
          <a:p>
            <a:pPr marL="0" indent="0">
              <a:buNone/>
            </a:pPr>
            <a:endParaRPr lang="en-US" sz="1800" dirty="0">
              <a:solidFill>
                <a:schemeClr val="tx2"/>
              </a:solidFill>
            </a:endParaRPr>
          </a:p>
          <a:p>
            <a:pPr marL="514350" indent="-514350">
              <a:buFont typeface="+mj-lt"/>
              <a:buAutoNum type="arabicPeriod"/>
            </a:pPr>
            <a:endParaRPr lang="en-US" sz="1800" dirty="0">
              <a:solidFill>
                <a:schemeClr val="tx2"/>
              </a:solidFill>
            </a:endParaRPr>
          </a:p>
          <a:p>
            <a:pPr lvl="1"/>
            <a:endParaRPr lang="en-US" sz="18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22328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04B74A-9197-2EE0-A2D8-B315562D3FB0}"/>
              </a:ext>
            </a:extLst>
          </p:cNvPr>
          <p:cNvSpPr>
            <a:spLocks noGrp="1"/>
          </p:cNvSpPr>
          <p:nvPr>
            <p:ph type="title"/>
          </p:nvPr>
        </p:nvSpPr>
        <p:spPr>
          <a:xfrm>
            <a:off x="6096000" y="175120"/>
            <a:ext cx="7704665" cy="1618726"/>
          </a:xfrm>
        </p:spPr>
        <p:txBody>
          <a:bodyPr>
            <a:normAutofit/>
          </a:bodyPr>
          <a:lstStyle/>
          <a:p>
            <a:r>
              <a:rPr lang="en-US" sz="3600" b="1" dirty="0">
                <a:solidFill>
                  <a:schemeClr val="tx2"/>
                </a:solidFill>
              </a:rPr>
              <a:t>Trauma and Participation</a:t>
            </a:r>
          </a:p>
        </p:txBody>
      </p:sp>
      <p:pic>
        <p:nvPicPr>
          <p:cNvPr id="19" name="Graphic 18" descr="Brain in head">
            <a:extLst>
              <a:ext uri="{FF2B5EF4-FFF2-40B4-BE49-F238E27FC236}">
                <a16:creationId xmlns:a16="http://schemas.microsoft.com/office/drawing/2014/main" id="{2A110261-6B6D-4254-836B-15EEF491627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F6C26D61-DECB-AFB6-67E1-340748FE6337}"/>
              </a:ext>
            </a:extLst>
          </p:cNvPr>
          <p:cNvSpPr>
            <a:spLocks noGrp="1"/>
          </p:cNvSpPr>
          <p:nvPr>
            <p:ph idx="1"/>
          </p:nvPr>
        </p:nvSpPr>
        <p:spPr>
          <a:xfrm>
            <a:off x="6096000" y="1371600"/>
            <a:ext cx="5928607" cy="4957763"/>
          </a:xfrm>
        </p:spPr>
        <p:txBody>
          <a:bodyPr anchor="ctr">
            <a:normAutofit/>
          </a:bodyPr>
          <a:lstStyle/>
          <a:p>
            <a:r>
              <a:rPr lang="en-US" dirty="0">
                <a:solidFill>
                  <a:schemeClr val="tx2"/>
                </a:solidFill>
              </a:rPr>
              <a:t>Court processes may exacerbate trauma</a:t>
            </a:r>
          </a:p>
          <a:p>
            <a:r>
              <a:rPr lang="en-US" dirty="0">
                <a:solidFill>
                  <a:schemeClr val="tx2"/>
                </a:solidFill>
              </a:rPr>
              <a:t>Trauma may affect recall, coherence, consistency, credibility and/or emotional presentation</a:t>
            </a:r>
          </a:p>
          <a:p>
            <a:r>
              <a:rPr lang="en-US" dirty="0">
                <a:solidFill>
                  <a:schemeClr val="tx2"/>
                </a:solidFill>
              </a:rPr>
              <a:t>Challenges separating trauma from evidential reliability</a:t>
            </a:r>
          </a:p>
          <a:p>
            <a:r>
              <a:rPr lang="en-US" dirty="0">
                <a:solidFill>
                  <a:schemeClr val="tx2"/>
                </a:solidFill>
              </a:rPr>
              <a:t>Cultural and linguistic barriers</a:t>
            </a:r>
          </a:p>
        </p:txBody>
      </p:sp>
      <p:grpSp>
        <p:nvGrpSpPr>
          <p:cNvPr id="26" name="Group 25">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27" name="Freeform: Shape 26">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742288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A440A548-C0D4-4418-940E-EDC2F1D9A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E708B267-8CD2-4684-A57B-9F1070769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203A30-3D09-B756-E0FB-702F34FB0C1E}"/>
              </a:ext>
            </a:extLst>
          </p:cNvPr>
          <p:cNvSpPr>
            <a:spLocks noGrp="1"/>
          </p:cNvSpPr>
          <p:nvPr>
            <p:ph type="title"/>
          </p:nvPr>
        </p:nvSpPr>
        <p:spPr>
          <a:xfrm>
            <a:off x="6758339" y="36473"/>
            <a:ext cx="4766330" cy="1454051"/>
          </a:xfrm>
        </p:spPr>
        <p:txBody>
          <a:bodyPr>
            <a:normAutofit/>
          </a:bodyPr>
          <a:lstStyle/>
          <a:p>
            <a:r>
              <a:rPr lang="en-US" sz="3600" b="1" dirty="0">
                <a:solidFill>
                  <a:schemeClr val="tx2"/>
                </a:solidFill>
              </a:rPr>
              <a:t>Victorian Context</a:t>
            </a:r>
          </a:p>
        </p:txBody>
      </p:sp>
      <p:grpSp>
        <p:nvGrpSpPr>
          <p:cNvPr id="64" name="Group 63">
            <a:extLst>
              <a:ext uri="{FF2B5EF4-FFF2-40B4-BE49-F238E27FC236}">
                <a16:creationId xmlns:a16="http://schemas.microsoft.com/office/drawing/2014/main" id="{41E5AB36-9328-47E9-95AD-E38AC1C0E1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369"/>
            <a:ext cx="6091008" cy="6858000"/>
            <a:chOff x="305" y="-369"/>
            <a:chExt cx="6091008" cy="6858000"/>
          </a:xfrm>
        </p:grpSpPr>
        <p:sp>
          <p:nvSpPr>
            <p:cNvPr id="65" name="Freeform: Shape 64">
              <a:extLst>
                <a:ext uri="{FF2B5EF4-FFF2-40B4-BE49-F238E27FC236}">
                  <a16:creationId xmlns:a16="http://schemas.microsoft.com/office/drawing/2014/main" id="{4532450F-A219-4BF5-88FA-A47084237C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7007" cy="6858000"/>
            </a:xfrm>
            <a:custGeom>
              <a:avLst/>
              <a:gdLst>
                <a:gd name="connsiteX0" fmla="*/ 1423825 w 6057007"/>
                <a:gd name="connsiteY0" fmla="*/ 0 h 6858000"/>
                <a:gd name="connsiteX1" fmla="*/ 4262456 w 6057007"/>
                <a:gd name="connsiteY1" fmla="*/ 0 h 6858000"/>
                <a:gd name="connsiteX2" fmla="*/ 4371584 w 6057007"/>
                <a:gd name="connsiteY2" fmla="*/ 79625 h 6858000"/>
                <a:gd name="connsiteX3" fmla="*/ 5400299 w 6057007"/>
                <a:gd name="connsiteY3" fmla="*/ 1779691 h 6858000"/>
                <a:gd name="connsiteX4" fmla="*/ 5961759 w 6057007"/>
                <a:gd name="connsiteY4" fmla="*/ 4554903 h 6858000"/>
                <a:gd name="connsiteX5" fmla="*/ 4326541 w 6057007"/>
                <a:gd name="connsiteY5" fmla="*/ 6729688 h 6858000"/>
                <a:gd name="connsiteX6" fmla="*/ 4109121 w 6057007"/>
                <a:gd name="connsiteY6" fmla="*/ 6858000 h 6858000"/>
                <a:gd name="connsiteX7" fmla="*/ 1145358 w 6057007"/>
                <a:gd name="connsiteY7" fmla="*/ 6858000 h 6858000"/>
                <a:gd name="connsiteX8" fmla="*/ 1143587 w 6057007"/>
                <a:gd name="connsiteY8" fmla="*/ 6856705 h 6858000"/>
                <a:gd name="connsiteX9" fmla="*/ 162579 w 6057007"/>
                <a:gd name="connsiteY9" fmla="*/ 6240990 h 6858000"/>
                <a:gd name="connsiteX10" fmla="*/ 0 w 6057007"/>
                <a:gd name="connsiteY10" fmla="*/ 6125553 h 6858000"/>
                <a:gd name="connsiteX11" fmla="*/ 0 w 6057007"/>
                <a:gd name="connsiteY11" fmla="*/ 4670879 h 6858000"/>
                <a:gd name="connsiteX12" fmla="*/ 38388 w 6057007"/>
                <a:gd name="connsiteY12" fmla="*/ 4778792 h 6858000"/>
                <a:gd name="connsiteX13" fmla="*/ 155449 w 6057007"/>
                <a:gd name="connsiteY13" fmla="*/ 5029879 h 6858000"/>
                <a:gd name="connsiteX14" fmla="*/ 411802 w 6057007"/>
                <a:gd name="connsiteY14" fmla="*/ 5399531 h 6858000"/>
                <a:gd name="connsiteX15" fmla="*/ 806388 w 6057007"/>
                <a:gd name="connsiteY15" fmla="*/ 5659633 h 6858000"/>
                <a:gd name="connsiteX16" fmla="*/ 1801512 w 6057007"/>
                <a:gd name="connsiteY16" fmla="*/ 6314010 h 6858000"/>
                <a:gd name="connsiteX17" fmla="*/ 2653483 w 6057007"/>
                <a:gd name="connsiteY17" fmla="*/ 6529898 h 6858000"/>
                <a:gd name="connsiteX18" fmla="*/ 3666486 w 6057007"/>
                <a:gd name="connsiteY18" fmla="*/ 6190615 h 6858000"/>
                <a:gd name="connsiteX19" fmla="*/ 4658657 w 6057007"/>
                <a:gd name="connsiteY19" fmla="*/ 5428179 h 6858000"/>
                <a:gd name="connsiteX20" fmla="*/ 5222967 w 6057007"/>
                <a:gd name="connsiteY20" fmla="*/ 4356944 h 6858000"/>
                <a:gd name="connsiteX21" fmla="*/ 4724795 w 6057007"/>
                <a:gd name="connsiteY21" fmla="*/ 2210416 h 6858000"/>
                <a:gd name="connsiteX22" fmla="*/ 4473185 w 6057007"/>
                <a:gd name="connsiteY22" fmla="*/ 1691554 h 6858000"/>
                <a:gd name="connsiteX23" fmla="*/ 4046677 w 6057007"/>
                <a:gd name="connsiteY23" fmla="*/ 911781 h 6858000"/>
                <a:gd name="connsiteX24" fmla="*/ 3555564 w 6057007"/>
                <a:gd name="connsiteY24" fmla="*/ 585888 h 6858000"/>
                <a:gd name="connsiteX25" fmla="*/ 2405914 w 6057007"/>
                <a:gd name="connsiteY25" fmla="*/ 536282 h 6858000"/>
                <a:gd name="connsiteX26" fmla="*/ 1345719 w 6057007"/>
                <a:gd name="connsiteY26" fmla="*/ 957619 h 6858000"/>
                <a:gd name="connsiteX27" fmla="*/ 73341 w 6057007"/>
                <a:gd name="connsiteY27" fmla="*/ 2571698 h 6858000"/>
                <a:gd name="connsiteX28" fmla="*/ 0 w 6057007"/>
                <a:gd name="connsiteY28" fmla="*/ 2803810 h 6858000"/>
                <a:gd name="connsiteX29" fmla="*/ 0 w 6057007"/>
                <a:gd name="connsiteY29" fmla="*/ 1147591 h 6858000"/>
                <a:gd name="connsiteX30" fmla="*/ 142706 w 6057007"/>
                <a:gd name="connsiteY30" fmla="*/ 968763 h 6858000"/>
                <a:gd name="connsiteX31" fmla="*/ 971831 w 6057007"/>
                <a:gd name="connsiteY31" fmla="*/ 249890 h 6858000"/>
                <a:gd name="connsiteX32" fmla="*/ 1288677 w 6057007"/>
                <a:gd name="connsiteY32" fmla="*/ 6583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057007" h="6858000">
                  <a:moveTo>
                    <a:pt x="1423825" y="0"/>
                  </a:moveTo>
                  <a:lnTo>
                    <a:pt x="4262456" y="0"/>
                  </a:lnTo>
                  <a:lnTo>
                    <a:pt x="4371584" y="79625"/>
                  </a:lnTo>
                  <a:cubicBezTo>
                    <a:pt x="4860533" y="476670"/>
                    <a:pt x="5063885" y="1132812"/>
                    <a:pt x="5400299" y="1779691"/>
                  </a:cubicBezTo>
                  <a:cubicBezTo>
                    <a:pt x="5848849" y="2642194"/>
                    <a:pt x="6244956" y="3497996"/>
                    <a:pt x="5961759" y="4554903"/>
                  </a:cubicBezTo>
                  <a:cubicBezTo>
                    <a:pt x="5691575" y="5563242"/>
                    <a:pt x="5092427" y="6238887"/>
                    <a:pt x="4326541" y="6729688"/>
                  </a:cubicBezTo>
                  <a:lnTo>
                    <a:pt x="4109121" y="6858000"/>
                  </a:lnTo>
                  <a:lnTo>
                    <a:pt x="1145358" y="6858000"/>
                  </a:lnTo>
                  <a:lnTo>
                    <a:pt x="1143587" y="6856705"/>
                  </a:lnTo>
                  <a:cubicBezTo>
                    <a:pt x="699546" y="6541440"/>
                    <a:pt x="399287" y="6392433"/>
                    <a:pt x="162579" y="6240990"/>
                  </a:cubicBezTo>
                  <a:lnTo>
                    <a:pt x="0" y="6125553"/>
                  </a:lnTo>
                  <a:lnTo>
                    <a:pt x="0" y="4670879"/>
                  </a:lnTo>
                  <a:lnTo>
                    <a:pt x="38388" y="4778792"/>
                  </a:lnTo>
                  <a:cubicBezTo>
                    <a:pt x="72793" y="4862402"/>
                    <a:pt x="111802" y="4945953"/>
                    <a:pt x="155449" y="5029879"/>
                  </a:cubicBezTo>
                  <a:cubicBezTo>
                    <a:pt x="273464" y="5256810"/>
                    <a:pt x="351295" y="5344113"/>
                    <a:pt x="411802" y="5399531"/>
                  </a:cubicBezTo>
                  <a:cubicBezTo>
                    <a:pt x="500065" y="5480405"/>
                    <a:pt x="628514" y="5555615"/>
                    <a:pt x="806388" y="5659633"/>
                  </a:cubicBezTo>
                  <a:cubicBezTo>
                    <a:pt x="1044358" y="5798926"/>
                    <a:pt x="1370396" y="5989780"/>
                    <a:pt x="1801512" y="6314010"/>
                  </a:cubicBezTo>
                  <a:cubicBezTo>
                    <a:pt x="2037213" y="6491324"/>
                    <a:pt x="2315885" y="6561958"/>
                    <a:pt x="2653483" y="6529898"/>
                  </a:cubicBezTo>
                  <a:cubicBezTo>
                    <a:pt x="2962383" y="6500529"/>
                    <a:pt x="3312661" y="6383221"/>
                    <a:pt x="3666486" y="6190615"/>
                  </a:cubicBezTo>
                  <a:cubicBezTo>
                    <a:pt x="4083218" y="5963697"/>
                    <a:pt x="4407642" y="5714350"/>
                    <a:pt x="4658657" y="5428179"/>
                  </a:cubicBezTo>
                  <a:cubicBezTo>
                    <a:pt x="4927319" y="5121947"/>
                    <a:pt x="5111907" y="4771422"/>
                    <a:pt x="5222967" y="4356944"/>
                  </a:cubicBezTo>
                  <a:cubicBezTo>
                    <a:pt x="5418167" y="3628447"/>
                    <a:pt x="5139747" y="3007703"/>
                    <a:pt x="4724795" y="2210416"/>
                  </a:cubicBezTo>
                  <a:cubicBezTo>
                    <a:pt x="4631776" y="2031551"/>
                    <a:pt x="4551122" y="1858737"/>
                    <a:pt x="4473185" y="1691554"/>
                  </a:cubicBezTo>
                  <a:cubicBezTo>
                    <a:pt x="4326842" y="1377756"/>
                    <a:pt x="4200559" y="1106810"/>
                    <a:pt x="4046677" y="911781"/>
                  </a:cubicBezTo>
                  <a:cubicBezTo>
                    <a:pt x="3910561" y="739097"/>
                    <a:pt x="3763658" y="641647"/>
                    <a:pt x="3555564" y="585888"/>
                  </a:cubicBezTo>
                  <a:cubicBezTo>
                    <a:pt x="3178534" y="484863"/>
                    <a:pt x="2791842" y="468166"/>
                    <a:pt x="2405914" y="536282"/>
                  </a:cubicBezTo>
                  <a:cubicBezTo>
                    <a:pt x="2032757" y="602054"/>
                    <a:pt x="1676044" y="743871"/>
                    <a:pt x="1345719" y="957619"/>
                  </a:cubicBezTo>
                  <a:cubicBezTo>
                    <a:pt x="762775" y="1334788"/>
                    <a:pt x="318714" y="1900690"/>
                    <a:pt x="73341" y="2571698"/>
                  </a:cubicBezTo>
                  <a:lnTo>
                    <a:pt x="0" y="2803810"/>
                  </a:lnTo>
                  <a:lnTo>
                    <a:pt x="0" y="1147591"/>
                  </a:lnTo>
                  <a:lnTo>
                    <a:pt x="142706" y="968763"/>
                  </a:lnTo>
                  <a:cubicBezTo>
                    <a:pt x="388539" y="688063"/>
                    <a:pt x="668237" y="446316"/>
                    <a:pt x="971831" y="249890"/>
                  </a:cubicBezTo>
                  <a:cubicBezTo>
                    <a:pt x="1074829" y="183240"/>
                    <a:pt x="1180574" y="121805"/>
                    <a:pt x="1288677" y="6583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035AC662-4000-411A-9E33-6A4B6C0FCB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91008" cy="6858000"/>
            </a:xfrm>
            <a:custGeom>
              <a:avLst/>
              <a:gdLst>
                <a:gd name="connsiteX0" fmla="*/ 0 w 6091008"/>
                <a:gd name="connsiteY0" fmla="*/ 5476844 h 6858000"/>
                <a:gd name="connsiteX1" fmla="*/ 15220 w 6091008"/>
                <a:gd name="connsiteY1" fmla="*/ 5501668 h 6858000"/>
                <a:gd name="connsiteX2" fmla="*/ 198940 w 6091008"/>
                <a:gd name="connsiteY2" fmla="*/ 5717964 h 6858000"/>
                <a:gd name="connsiteX3" fmla="*/ 251499 w 6091008"/>
                <a:gd name="connsiteY3" fmla="*/ 5763842 h 6858000"/>
                <a:gd name="connsiteX4" fmla="*/ 308460 w 6091008"/>
                <a:gd name="connsiteY4" fmla="*/ 5806337 h 6858000"/>
                <a:gd name="connsiteX5" fmla="*/ 368305 w 6091008"/>
                <a:gd name="connsiteY5" fmla="*/ 5847248 h 6858000"/>
                <a:gd name="connsiteX6" fmla="*/ 430451 w 6091008"/>
                <a:gd name="connsiteY6" fmla="*/ 5887305 h 6858000"/>
                <a:gd name="connsiteX7" fmla="*/ 975811 w 6091008"/>
                <a:gd name="connsiteY7" fmla="*/ 6205653 h 6858000"/>
                <a:gd name="connsiteX8" fmla="*/ 1510250 w 6091008"/>
                <a:gd name="connsiteY8" fmla="*/ 6575390 h 6858000"/>
                <a:gd name="connsiteX9" fmla="*/ 2002437 w 6091008"/>
                <a:gd name="connsiteY9" fmla="*/ 6825029 h 6858000"/>
                <a:gd name="connsiteX10" fmla="*/ 2137670 w 6091008"/>
                <a:gd name="connsiteY10" fmla="*/ 6856874 h 6858000"/>
                <a:gd name="connsiteX11" fmla="*/ 2145778 w 6091008"/>
                <a:gd name="connsiteY11" fmla="*/ 6858000 h 6858000"/>
                <a:gd name="connsiteX12" fmla="*/ 1098858 w 6091008"/>
                <a:gd name="connsiteY12" fmla="*/ 6858000 h 6858000"/>
                <a:gd name="connsiteX13" fmla="*/ 1004166 w 6091008"/>
                <a:gd name="connsiteY13" fmla="*/ 6786858 h 6858000"/>
                <a:gd name="connsiteX14" fmla="*/ 751974 w 6091008"/>
                <a:gd name="connsiteY14" fmla="*/ 6608169 h 6858000"/>
                <a:gd name="connsiteX15" fmla="*/ 623305 w 6091008"/>
                <a:gd name="connsiteY15" fmla="*/ 6522172 h 6858000"/>
                <a:gd name="connsiteX16" fmla="*/ 492346 w 6091008"/>
                <a:gd name="connsiteY16" fmla="*/ 6437477 h 6858000"/>
                <a:gd name="connsiteX17" fmla="*/ 358536 w 6091008"/>
                <a:gd name="connsiteY17" fmla="*/ 6352312 h 6858000"/>
                <a:gd name="connsiteX18" fmla="*/ 290710 w 6091008"/>
                <a:gd name="connsiteY18" fmla="*/ 6308820 h 6858000"/>
                <a:gd name="connsiteX19" fmla="*/ 221792 w 6091008"/>
                <a:gd name="connsiteY19" fmla="*/ 6263122 h 6858000"/>
                <a:gd name="connsiteX20" fmla="*/ 152460 w 6091008"/>
                <a:gd name="connsiteY20" fmla="*/ 6215106 h 6858000"/>
                <a:gd name="connsiteX21" fmla="*/ 83055 w 6091008"/>
                <a:gd name="connsiteY21" fmla="*/ 6163978 h 6858000"/>
                <a:gd name="connsiteX22" fmla="*/ 14161 w 6091008"/>
                <a:gd name="connsiteY22" fmla="*/ 6109014 h 6858000"/>
                <a:gd name="connsiteX23" fmla="*/ 0 w 6091008"/>
                <a:gd name="connsiteY23" fmla="*/ 6096195 h 6858000"/>
                <a:gd name="connsiteX24" fmla="*/ 3707444 w 6091008"/>
                <a:gd name="connsiteY24" fmla="*/ 0 h 6858000"/>
                <a:gd name="connsiteX25" fmla="*/ 4265528 w 6091008"/>
                <a:gd name="connsiteY25" fmla="*/ 0 h 6858000"/>
                <a:gd name="connsiteX26" fmla="*/ 4291472 w 6091008"/>
                <a:gd name="connsiteY26" fmla="*/ 15596 h 6858000"/>
                <a:gd name="connsiteX27" fmla="*/ 4431124 w 6091008"/>
                <a:gd name="connsiteY27" fmla="*/ 119052 h 6858000"/>
                <a:gd name="connsiteX28" fmla="*/ 4899570 w 6091008"/>
                <a:gd name="connsiteY28" fmla="*/ 643769 h 6858000"/>
                <a:gd name="connsiteX29" fmla="*/ 5247925 w 6091008"/>
                <a:gd name="connsiteY29" fmla="*/ 1232134 h 6858000"/>
                <a:gd name="connsiteX30" fmla="*/ 5401234 w 6091008"/>
                <a:gd name="connsiteY30" fmla="*/ 1518442 h 6858000"/>
                <a:gd name="connsiteX31" fmla="*/ 5480921 w 6091008"/>
                <a:gd name="connsiteY31" fmla="*/ 1662114 h 6858000"/>
                <a:gd name="connsiteX32" fmla="*/ 5561804 w 6091008"/>
                <a:gd name="connsiteY32" fmla="*/ 1812436 h 6858000"/>
                <a:gd name="connsiteX33" fmla="*/ 5855037 w 6091008"/>
                <a:gd name="connsiteY33" fmla="*/ 2457716 h 6858000"/>
                <a:gd name="connsiteX34" fmla="*/ 6052254 w 6091008"/>
                <a:gd name="connsiteY34" fmla="*/ 3193699 h 6858000"/>
                <a:gd name="connsiteX35" fmla="*/ 6073151 w 6091008"/>
                <a:gd name="connsiteY35" fmla="*/ 4004612 h 6858000"/>
                <a:gd name="connsiteX36" fmla="*/ 6067309 w 6091008"/>
                <a:gd name="connsiteY36" fmla="*/ 4055890 h 6858000"/>
                <a:gd name="connsiteX37" fmla="*/ 6059979 w 6091008"/>
                <a:gd name="connsiteY37" fmla="*/ 4106917 h 6858000"/>
                <a:gd name="connsiteX38" fmla="*/ 6052371 w 6091008"/>
                <a:gd name="connsiteY38" fmla="*/ 4158016 h 6858000"/>
                <a:gd name="connsiteX39" fmla="*/ 6043434 w 6091008"/>
                <a:gd name="connsiteY39" fmla="*/ 4208759 h 6858000"/>
                <a:gd name="connsiteX40" fmla="*/ 6023229 w 6091008"/>
                <a:gd name="connsiteY40" fmla="*/ 4309769 h 6858000"/>
                <a:gd name="connsiteX41" fmla="*/ 5999922 w 6091008"/>
                <a:gd name="connsiteY41" fmla="*/ 4409799 h 6858000"/>
                <a:gd name="connsiteX42" fmla="*/ 5987157 w 6091008"/>
                <a:gd name="connsiteY42" fmla="*/ 4459369 h 6858000"/>
                <a:gd name="connsiteX43" fmla="*/ 5973731 w 6091008"/>
                <a:gd name="connsiteY43" fmla="*/ 4508027 h 6858000"/>
                <a:gd name="connsiteX44" fmla="*/ 5944653 w 6091008"/>
                <a:gd name="connsiteY44" fmla="*/ 4602538 h 6858000"/>
                <a:gd name="connsiteX45" fmla="*/ 5915334 w 6091008"/>
                <a:gd name="connsiteY45" fmla="*/ 4696982 h 6858000"/>
                <a:gd name="connsiteX46" fmla="*/ 5881786 w 6091008"/>
                <a:gd name="connsiteY46" fmla="*/ 4790295 h 6858000"/>
                <a:gd name="connsiteX47" fmla="*/ 5539609 w 6091008"/>
                <a:gd name="connsiteY47" fmla="*/ 5504511 h 6858000"/>
                <a:gd name="connsiteX48" fmla="*/ 5432400 w 6091008"/>
                <a:gd name="connsiteY48" fmla="*/ 5669348 h 6858000"/>
                <a:gd name="connsiteX49" fmla="*/ 5404330 w 6091008"/>
                <a:gd name="connsiteY49" fmla="*/ 5709372 h 6858000"/>
                <a:gd name="connsiteX50" fmla="*/ 5375525 w 6091008"/>
                <a:gd name="connsiteY50" fmla="*/ 5748757 h 6858000"/>
                <a:gd name="connsiteX51" fmla="*/ 5317831 w 6091008"/>
                <a:gd name="connsiteY51" fmla="*/ 5827355 h 6858000"/>
                <a:gd name="connsiteX52" fmla="*/ 5288208 w 6091008"/>
                <a:gd name="connsiteY52" fmla="*/ 5865932 h 6858000"/>
                <a:gd name="connsiteX53" fmla="*/ 5273251 w 6091008"/>
                <a:gd name="connsiteY53" fmla="*/ 5885035 h 6858000"/>
                <a:gd name="connsiteX54" fmla="*/ 5256656 w 6091008"/>
                <a:gd name="connsiteY54" fmla="*/ 5902520 h 6858000"/>
                <a:gd name="connsiteX55" fmla="*/ 5189858 w 6091008"/>
                <a:gd name="connsiteY55" fmla="*/ 5971616 h 6858000"/>
                <a:gd name="connsiteX56" fmla="*/ 5156287 w 6091008"/>
                <a:gd name="connsiteY56" fmla="*/ 6005600 h 6858000"/>
                <a:gd name="connsiteX57" fmla="*/ 5121598 w 6091008"/>
                <a:gd name="connsiteY57" fmla="*/ 6037962 h 6858000"/>
                <a:gd name="connsiteX58" fmla="*/ 5051798 w 6091008"/>
                <a:gd name="connsiteY58" fmla="*/ 6101838 h 6858000"/>
                <a:gd name="connsiteX59" fmla="*/ 4463594 w 6091008"/>
                <a:gd name="connsiteY59" fmla="*/ 6532280 h 6858000"/>
                <a:gd name="connsiteX60" fmla="*/ 4388637 w 6091008"/>
                <a:gd name="connsiteY60" fmla="*/ 6579169 h 6858000"/>
                <a:gd name="connsiteX61" fmla="*/ 4312856 w 6091008"/>
                <a:gd name="connsiteY61" fmla="*/ 6623337 h 6858000"/>
                <a:gd name="connsiteX62" fmla="*/ 4237558 w 6091008"/>
                <a:gd name="connsiteY62" fmla="*/ 6667632 h 6858000"/>
                <a:gd name="connsiteX63" fmla="*/ 4161774 w 6091008"/>
                <a:gd name="connsiteY63" fmla="*/ 6709883 h 6858000"/>
                <a:gd name="connsiteX64" fmla="*/ 4010448 w 6091008"/>
                <a:gd name="connsiteY64" fmla="*/ 6792981 h 6858000"/>
                <a:gd name="connsiteX65" fmla="*/ 3935163 w 6091008"/>
                <a:gd name="connsiteY65" fmla="*/ 6834338 h 6858000"/>
                <a:gd name="connsiteX66" fmla="*/ 3892887 w 6091008"/>
                <a:gd name="connsiteY66" fmla="*/ 6858000 h 6858000"/>
                <a:gd name="connsiteX67" fmla="*/ 2743942 w 6091008"/>
                <a:gd name="connsiteY67" fmla="*/ 6858000 h 6858000"/>
                <a:gd name="connsiteX68" fmla="*/ 2852577 w 6091008"/>
                <a:gd name="connsiteY68" fmla="*/ 6838910 h 6858000"/>
                <a:gd name="connsiteX69" fmla="*/ 3143255 w 6091008"/>
                <a:gd name="connsiteY69" fmla="*/ 6759775 h 6858000"/>
                <a:gd name="connsiteX70" fmla="*/ 3430899 w 6091008"/>
                <a:gd name="connsiteY70" fmla="*/ 6650056 h 6858000"/>
                <a:gd name="connsiteX71" fmla="*/ 3713289 w 6091008"/>
                <a:gd name="connsiteY71" fmla="*/ 6514054 h 6858000"/>
                <a:gd name="connsiteX72" fmla="*/ 3981228 w 6091008"/>
                <a:gd name="connsiteY72" fmla="*/ 6334878 h 6858000"/>
                <a:gd name="connsiteX73" fmla="*/ 4107885 w 6091008"/>
                <a:gd name="connsiteY73" fmla="*/ 6233689 h 6858000"/>
                <a:gd name="connsiteX74" fmla="*/ 4169795 w 6091008"/>
                <a:gd name="connsiteY74" fmla="*/ 6181389 h 6858000"/>
                <a:gd name="connsiteX75" fmla="*/ 4229189 w 6091008"/>
                <a:gd name="connsiteY75" fmla="*/ 6125914 h 6858000"/>
                <a:gd name="connsiteX76" fmla="*/ 4652064 w 6091008"/>
                <a:gd name="connsiteY76" fmla="*/ 5641457 h 6858000"/>
                <a:gd name="connsiteX77" fmla="*/ 4697555 w 6091008"/>
                <a:gd name="connsiteY77" fmla="*/ 5576516 h 6858000"/>
                <a:gd name="connsiteX78" fmla="*/ 4720492 w 6091008"/>
                <a:gd name="connsiteY78" fmla="*/ 5544537 h 6858000"/>
                <a:gd name="connsiteX79" fmla="*/ 4741922 w 6091008"/>
                <a:gd name="connsiteY79" fmla="*/ 5511420 h 6858000"/>
                <a:gd name="connsiteX80" fmla="*/ 4784179 w 6091008"/>
                <a:gd name="connsiteY80" fmla="*/ 5445022 h 6858000"/>
                <a:gd name="connsiteX81" fmla="*/ 4794796 w 6091008"/>
                <a:gd name="connsiteY81" fmla="*/ 5428584 h 6858000"/>
                <a:gd name="connsiteX82" fmla="*/ 4807173 w 6091008"/>
                <a:gd name="connsiteY82" fmla="*/ 5413795 h 6858000"/>
                <a:gd name="connsiteX83" fmla="*/ 4830010 w 6091008"/>
                <a:gd name="connsiteY83" fmla="*/ 5382674 h 6858000"/>
                <a:gd name="connsiteX84" fmla="*/ 4874298 w 6091008"/>
                <a:gd name="connsiteY84" fmla="*/ 5319323 h 6858000"/>
                <a:gd name="connsiteX85" fmla="*/ 4896484 w 6091008"/>
                <a:gd name="connsiteY85" fmla="*/ 5287734 h 6858000"/>
                <a:gd name="connsiteX86" fmla="*/ 4918019 w 6091008"/>
                <a:gd name="connsiteY86" fmla="*/ 5255673 h 6858000"/>
                <a:gd name="connsiteX87" fmla="*/ 4999238 w 6091008"/>
                <a:gd name="connsiteY87" fmla="*/ 5124058 h 6858000"/>
                <a:gd name="connsiteX88" fmla="*/ 5251271 w 6091008"/>
                <a:gd name="connsiteY88" fmla="*/ 4554965 h 6858000"/>
                <a:gd name="connsiteX89" fmla="*/ 5276136 w 6091008"/>
                <a:gd name="connsiteY89" fmla="*/ 4480521 h 6858000"/>
                <a:gd name="connsiteX90" fmla="*/ 5297442 w 6091008"/>
                <a:gd name="connsiteY90" fmla="*/ 4404389 h 6858000"/>
                <a:gd name="connsiteX91" fmla="*/ 5318953 w 6091008"/>
                <a:gd name="connsiteY91" fmla="*/ 4328458 h 6858000"/>
                <a:gd name="connsiteX92" fmla="*/ 5328684 w 6091008"/>
                <a:gd name="connsiteY92" fmla="*/ 4291175 h 6858000"/>
                <a:gd name="connsiteX93" fmla="*/ 5337470 w 6091008"/>
                <a:gd name="connsiteY93" fmla="*/ 4254522 h 6858000"/>
                <a:gd name="connsiteX94" fmla="*/ 5353277 w 6091008"/>
                <a:gd name="connsiteY94" fmla="*/ 4181038 h 6858000"/>
                <a:gd name="connsiteX95" fmla="*/ 5366762 w 6091008"/>
                <a:gd name="connsiteY95" fmla="*/ 4107520 h 6858000"/>
                <a:gd name="connsiteX96" fmla="*/ 5373105 w 6091008"/>
                <a:gd name="connsiteY96" fmla="*/ 4070802 h 6858000"/>
                <a:gd name="connsiteX97" fmla="*/ 5378288 w 6091008"/>
                <a:gd name="connsiteY97" fmla="*/ 4034066 h 6858000"/>
                <a:gd name="connsiteX98" fmla="*/ 5383471 w 6091008"/>
                <a:gd name="connsiteY98" fmla="*/ 3997331 h 6858000"/>
                <a:gd name="connsiteX99" fmla="*/ 5387373 w 6091008"/>
                <a:gd name="connsiteY99" fmla="*/ 3960547 h 6858000"/>
                <a:gd name="connsiteX100" fmla="*/ 5375699 w 6091008"/>
                <a:gd name="connsiteY100" fmla="*/ 3369810 h 6858000"/>
                <a:gd name="connsiteX101" fmla="*/ 5225695 w 6091008"/>
                <a:gd name="connsiteY101" fmla="*/ 2777923 h 6858000"/>
                <a:gd name="connsiteX102" fmla="*/ 4989893 w 6091008"/>
                <a:gd name="connsiteY102" fmla="*/ 2181595 h 6858000"/>
                <a:gd name="connsiteX103" fmla="*/ 4856777 w 6091008"/>
                <a:gd name="connsiteY103" fmla="*/ 1872581 h 6858000"/>
                <a:gd name="connsiteX104" fmla="*/ 4729367 w 6091008"/>
                <a:gd name="connsiteY104" fmla="*/ 1547581 h 6858000"/>
                <a:gd name="connsiteX105" fmla="*/ 4510575 w 6091008"/>
                <a:gd name="connsiteY105" fmla="*/ 917244 h 6858000"/>
                <a:gd name="connsiteX106" fmla="*/ 4387446 w 6091008"/>
                <a:gd name="connsiteY106" fmla="*/ 626512 h 6858000"/>
                <a:gd name="connsiteX107" fmla="*/ 4227716 w 6091008"/>
                <a:gd name="connsiteY107" fmla="*/ 368510 h 6858000"/>
                <a:gd name="connsiteX108" fmla="*/ 4017774 w 6091008"/>
                <a:gd name="connsiteY108" fmla="*/ 161674 h 6858000"/>
                <a:gd name="connsiteX109" fmla="*/ 3761542 w 6091008"/>
                <a:gd name="connsiteY109" fmla="*/ 19860 h 6858000"/>
                <a:gd name="connsiteX110" fmla="*/ 3727185 w 6091008"/>
                <a:gd name="connsiteY110" fmla="*/ 6533 h 6858000"/>
                <a:gd name="connsiteX111" fmla="*/ 1325680 w 6091008"/>
                <a:gd name="connsiteY111" fmla="*/ 0 h 6858000"/>
                <a:gd name="connsiteX112" fmla="*/ 2347354 w 6091008"/>
                <a:gd name="connsiteY112" fmla="*/ 0 h 6858000"/>
                <a:gd name="connsiteX113" fmla="*/ 2262734 w 6091008"/>
                <a:gd name="connsiteY113" fmla="*/ 20581 h 6858000"/>
                <a:gd name="connsiteX114" fmla="*/ 1969830 w 6091008"/>
                <a:gd name="connsiteY114" fmla="*/ 118108 h 6858000"/>
                <a:gd name="connsiteX115" fmla="*/ 1897367 w 6091008"/>
                <a:gd name="connsiteY115" fmla="*/ 145059 h 6858000"/>
                <a:gd name="connsiteX116" fmla="*/ 1825860 w 6091008"/>
                <a:gd name="connsiteY116" fmla="*/ 175210 h 6858000"/>
                <a:gd name="connsiteX117" fmla="*/ 1754258 w 6091008"/>
                <a:gd name="connsiteY117" fmla="*/ 204746 h 6858000"/>
                <a:gd name="connsiteX118" fmla="*/ 1683442 w 6091008"/>
                <a:gd name="connsiteY118" fmla="*/ 237143 h 6858000"/>
                <a:gd name="connsiteX119" fmla="*/ 1612330 w 6091008"/>
                <a:gd name="connsiteY119" fmla="*/ 268724 h 6858000"/>
                <a:gd name="connsiteX120" fmla="*/ 1542244 w 6091008"/>
                <a:gd name="connsiteY120" fmla="*/ 303229 h 6858000"/>
                <a:gd name="connsiteX121" fmla="*/ 1471990 w 6091008"/>
                <a:gd name="connsiteY121" fmla="*/ 337395 h 6858000"/>
                <a:gd name="connsiteX122" fmla="*/ 1402813 w 6091008"/>
                <a:gd name="connsiteY122" fmla="*/ 374794 h 6858000"/>
                <a:gd name="connsiteX123" fmla="*/ 1333886 w 6091008"/>
                <a:gd name="connsiteY123" fmla="*/ 412702 h 6858000"/>
                <a:gd name="connsiteX124" fmla="*/ 1266278 w 6091008"/>
                <a:gd name="connsiteY124" fmla="*/ 453907 h 6858000"/>
                <a:gd name="connsiteX125" fmla="*/ 1199136 w 6091008"/>
                <a:gd name="connsiteY125" fmla="*/ 496266 h 6858000"/>
                <a:gd name="connsiteX126" fmla="*/ 1182302 w 6091008"/>
                <a:gd name="connsiteY126" fmla="*/ 506917 h 6858000"/>
                <a:gd name="connsiteX127" fmla="*/ 1166009 w 6091008"/>
                <a:gd name="connsiteY127" fmla="*/ 518449 h 6858000"/>
                <a:gd name="connsiteX128" fmla="*/ 1133302 w 6091008"/>
                <a:gd name="connsiteY128" fmla="*/ 541479 h 6858000"/>
                <a:gd name="connsiteX129" fmla="*/ 1067923 w 6091008"/>
                <a:gd name="connsiteY129" fmla="*/ 587403 h 6858000"/>
                <a:gd name="connsiteX130" fmla="*/ 1051509 w 6091008"/>
                <a:gd name="connsiteY130" fmla="*/ 598902 h 6858000"/>
                <a:gd name="connsiteX131" fmla="*/ 1035673 w 6091008"/>
                <a:gd name="connsiteY131" fmla="*/ 611145 h 6858000"/>
                <a:gd name="connsiteX132" fmla="*/ 1003878 w 6091008"/>
                <a:gd name="connsiteY132" fmla="*/ 635598 h 6858000"/>
                <a:gd name="connsiteX133" fmla="*/ 877673 w 6091008"/>
                <a:gd name="connsiteY133" fmla="*/ 735582 h 6858000"/>
                <a:gd name="connsiteX134" fmla="*/ 417533 w 6091008"/>
                <a:gd name="connsiteY134" fmla="*/ 1198720 h 6858000"/>
                <a:gd name="connsiteX135" fmla="*/ 54935 w 6091008"/>
                <a:gd name="connsiteY135" fmla="*/ 1756293 h 6858000"/>
                <a:gd name="connsiteX136" fmla="*/ 17844 w 6091008"/>
                <a:gd name="connsiteY136" fmla="*/ 1831433 h 6858000"/>
                <a:gd name="connsiteX137" fmla="*/ 0 w 6091008"/>
                <a:gd name="connsiteY137" fmla="*/ 1869131 h 6858000"/>
                <a:gd name="connsiteX138" fmla="*/ 0 w 6091008"/>
                <a:gd name="connsiteY138" fmla="*/ 1198550 h 6858000"/>
                <a:gd name="connsiteX139" fmla="*/ 185957 w 6091008"/>
                <a:gd name="connsiteY139" fmla="*/ 961506 h 6858000"/>
                <a:gd name="connsiteX140" fmla="*/ 689746 w 6091008"/>
                <a:gd name="connsiteY140" fmla="*/ 447064 h 6858000"/>
                <a:gd name="connsiteX141" fmla="*/ 827126 w 6091008"/>
                <a:gd name="connsiteY141" fmla="*/ 333881 h 6858000"/>
                <a:gd name="connsiteX142" fmla="*/ 968997 w 6091008"/>
                <a:gd name="connsiteY142" fmla="*/ 228085 h 6858000"/>
                <a:gd name="connsiteX143" fmla="*/ 1004883 w 6091008"/>
                <a:gd name="connsiteY143" fmla="*/ 202373 h 6858000"/>
                <a:gd name="connsiteX144" fmla="*/ 1022826 w 6091008"/>
                <a:gd name="connsiteY144" fmla="*/ 189517 h 6858000"/>
                <a:gd name="connsiteX145" fmla="*/ 1041187 w 6091008"/>
                <a:gd name="connsiteY145" fmla="*/ 177509 h 6858000"/>
                <a:gd name="connsiteX146" fmla="*/ 1114760 w 6091008"/>
                <a:gd name="connsiteY146" fmla="*/ 129512 h 6858000"/>
                <a:gd name="connsiteX147" fmla="*/ 1188498 w 6091008"/>
                <a:gd name="connsiteY147" fmla="*/ 81854 h 6858000"/>
                <a:gd name="connsiteX148" fmla="*/ 1263461 w 6091008"/>
                <a:gd name="connsiteY148" fmla="*/ 368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6091008" h="6858000">
                  <a:moveTo>
                    <a:pt x="0" y="5476844"/>
                  </a:moveTo>
                  <a:lnTo>
                    <a:pt x="15220" y="5501668"/>
                  </a:lnTo>
                  <a:cubicBezTo>
                    <a:pt x="69097" y="5585141"/>
                    <a:pt x="130925" y="5654403"/>
                    <a:pt x="198940" y="5717964"/>
                  </a:cubicBezTo>
                  <a:lnTo>
                    <a:pt x="251499" y="5763842"/>
                  </a:lnTo>
                  <a:lnTo>
                    <a:pt x="308460" y="5806337"/>
                  </a:lnTo>
                  <a:cubicBezTo>
                    <a:pt x="326685" y="5820934"/>
                    <a:pt x="348384" y="5833667"/>
                    <a:pt x="368305" y="5847248"/>
                  </a:cubicBezTo>
                  <a:cubicBezTo>
                    <a:pt x="388782" y="5860683"/>
                    <a:pt x="408424" y="5874336"/>
                    <a:pt x="430451" y="5887305"/>
                  </a:cubicBezTo>
                  <a:cubicBezTo>
                    <a:pt x="601703" y="5991186"/>
                    <a:pt x="792871" y="6091279"/>
                    <a:pt x="975811" y="6205653"/>
                  </a:cubicBezTo>
                  <a:cubicBezTo>
                    <a:pt x="1159565" y="6318920"/>
                    <a:pt x="1337666" y="6443625"/>
                    <a:pt x="1510250" y="6575390"/>
                  </a:cubicBezTo>
                  <a:cubicBezTo>
                    <a:pt x="1658997" y="6690317"/>
                    <a:pt x="1824862" y="6774210"/>
                    <a:pt x="2002437" y="6825029"/>
                  </a:cubicBezTo>
                  <a:cubicBezTo>
                    <a:pt x="2046812" y="6837803"/>
                    <a:pt x="2091936" y="6848385"/>
                    <a:pt x="2137670" y="6856874"/>
                  </a:cubicBezTo>
                  <a:lnTo>
                    <a:pt x="2145778" y="6858000"/>
                  </a:lnTo>
                  <a:lnTo>
                    <a:pt x="1098858" y="6858000"/>
                  </a:lnTo>
                  <a:lnTo>
                    <a:pt x="1004166" y="6786858"/>
                  </a:lnTo>
                  <a:cubicBezTo>
                    <a:pt x="920997" y="6725805"/>
                    <a:pt x="837118" y="6666016"/>
                    <a:pt x="751974" y="6608169"/>
                  </a:cubicBezTo>
                  <a:lnTo>
                    <a:pt x="623305" y="6522172"/>
                  </a:lnTo>
                  <a:lnTo>
                    <a:pt x="492346" y="6437477"/>
                  </a:lnTo>
                  <a:lnTo>
                    <a:pt x="358536" y="6352312"/>
                  </a:lnTo>
                  <a:lnTo>
                    <a:pt x="290710" y="6308820"/>
                  </a:lnTo>
                  <a:lnTo>
                    <a:pt x="221792" y="6263122"/>
                  </a:lnTo>
                  <a:cubicBezTo>
                    <a:pt x="198889" y="6248595"/>
                    <a:pt x="175526" y="6231442"/>
                    <a:pt x="152460" y="6215106"/>
                  </a:cubicBezTo>
                  <a:cubicBezTo>
                    <a:pt x="129301" y="6198154"/>
                    <a:pt x="105988" y="6183223"/>
                    <a:pt x="83055" y="6163978"/>
                  </a:cubicBezTo>
                  <a:lnTo>
                    <a:pt x="14161" y="6109014"/>
                  </a:lnTo>
                  <a:lnTo>
                    <a:pt x="0" y="6096195"/>
                  </a:lnTo>
                  <a:close/>
                  <a:moveTo>
                    <a:pt x="3707444" y="0"/>
                  </a:moveTo>
                  <a:lnTo>
                    <a:pt x="4265528" y="0"/>
                  </a:lnTo>
                  <a:lnTo>
                    <a:pt x="4291472" y="15596"/>
                  </a:lnTo>
                  <a:cubicBezTo>
                    <a:pt x="4339292" y="47637"/>
                    <a:pt x="4385917" y="82210"/>
                    <a:pt x="4431124" y="119052"/>
                  </a:cubicBezTo>
                  <a:cubicBezTo>
                    <a:pt x="4612085" y="266897"/>
                    <a:pt x="4766658" y="451392"/>
                    <a:pt x="4899570" y="643769"/>
                  </a:cubicBezTo>
                  <a:cubicBezTo>
                    <a:pt x="5032421" y="836866"/>
                    <a:pt x="5144168" y="1037706"/>
                    <a:pt x="5247925" y="1232134"/>
                  </a:cubicBezTo>
                  <a:cubicBezTo>
                    <a:pt x="5299886" y="1329516"/>
                    <a:pt x="5349860" y="1425631"/>
                    <a:pt x="5401234" y="1518442"/>
                  </a:cubicBezTo>
                  <a:lnTo>
                    <a:pt x="5480921" y="1662114"/>
                  </a:lnTo>
                  <a:cubicBezTo>
                    <a:pt x="5508162" y="1711659"/>
                    <a:pt x="5535098" y="1761858"/>
                    <a:pt x="5561804" y="1812436"/>
                  </a:cubicBezTo>
                  <a:cubicBezTo>
                    <a:pt x="5668394" y="2015131"/>
                    <a:pt x="5769309" y="2228374"/>
                    <a:pt x="5855037" y="2457716"/>
                  </a:cubicBezTo>
                  <a:cubicBezTo>
                    <a:pt x="5940757" y="2686612"/>
                    <a:pt x="6011031" y="2932566"/>
                    <a:pt x="6052254" y="3193699"/>
                  </a:cubicBezTo>
                  <a:cubicBezTo>
                    <a:pt x="6093625" y="3454283"/>
                    <a:pt x="6103924" y="3730828"/>
                    <a:pt x="6073151" y="4004612"/>
                  </a:cubicBezTo>
                  <a:lnTo>
                    <a:pt x="6067309" y="4055890"/>
                  </a:lnTo>
                  <a:cubicBezTo>
                    <a:pt x="6065066" y="4072953"/>
                    <a:pt x="6062462" y="4089919"/>
                    <a:pt x="6059979" y="4106917"/>
                  </a:cubicBezTo>
                  <a:lnTo>
                    <a:pt x="6052371" y="4158016"/>
                  </a:lnTo>
                  <a:cubicBezTo>
                    <a:pt x="6049766" y="4174982"/>
                    <a:pt x="6046401" y="4191890"/>
                    <a:pt x="6043434" y="4208759"/>
                  </a:cubicBezTo>
                  <a:cubicBezTo>
                    <a:pt x="6037102" y="4242536"/>
                    <a:pt x="6031011" y="4276380"/>
                    <a:pt x="6023229" y="4309769"/>
                  </a:cubicBezTo>
                  <a:cubicBezTo>
                    <a:pt x="6015690" y="4343223"/>
                    <a:pt x="6008874" y="4376870"/>
                    <a:pt x="5999922" y="4409799"/>
                  </a:cubicBezTo>
                  <a:lnTo>
                    <a:pt x="5987157" y="4459369"/>
                  </a:lnTo>
                  <a:cubicBezTo>
                    <a:pt x="5982945" y="4476053"/>
                    <a:pt x="5978687" y="4492427"/>
                    <a:pt x="5973731" y="4508027"/>
                  </a:cubicBezTo>
                  <a:lnTo>
                    <a:pt x="5944653" y="4602538"/>
                  </a:lnTo>
                  <a:lnTo>
                    <a:pt x="5915334" y="4696982"/>
                  </a:lnTo>
                  <a:cubicBezTo>
                    <a:pt x="5905346" y="4728457"/>
                    <a:pt x="5892944" y="4759283"/>
                    <a:pt x="5881786" y="4790295"/>
                  </a:cubicBezTo>
                  <a:cubicBezTo>
                    <a:pt x="5791737" y="5038923"/>
                    <a:pt x="5677271" y="5280123"/>
                    <a:pt x="5539609" y="5504511"/>
                  </a:cubicBezTo>
                  <a:lnTo>
                    <a:pt x="5432400" y="5669348"/>
                  </a:lnTo>
                  <a:cubicBezTo>
                    <a:pt x="5423763" y="5683225"/>
                    <a:pt x="5413823" y="5696165"/>
                    <a:pt x="5404330" y="5709372"/>
                  </a:cubicBezTo>
                  <a:lnTo>
                    <a:pt x="5375525" y="5748757"/>
                  </a:lnTo>
                  <a:lnTo>
                    <a:pt x="5317831" y="5827355"/>
                  </a:lnTo>
                  <a:cubicBezTo>
                    <a:pt x="5308217" y="5840529"/>
                    <a:pt x="5298639" y="5853567"/>
                    <a:pt x="5288208" y="5865932"/>
                  </a:cubicBezTo>
                  <a:cubicBezTo>
                    <a:pt x="5283153" y="5872232"/>
                    <a:pt x="5278509" y="5878936"/>
                    <a:pt x="5273251" y="5885035"/>
                  </a:cubicBezTo>
                  <a:cubicBezTo>
                    <a:pt x="5267908" y="5890963"/>
                    <a:pt x="5262120" y="5896624"/>
                    <a:pt x="5256656" y="5902520"/>
                  </a:cubicBezTo>
                  <a:lnTo>
                    <a:pt x="5189858" y="5971616"/>
                  </a:lnTo>
                  <a:cubicBezTo>
                    <a:pt x="5178681" y="5982899"/>
                    <a:pt x="5167959" y="5994892"/>
                    <a:pt x="5156287" y="6005600"/>
                  </a:cubicBezTo>
                  <a:lnTo>
                    <a:pt x="5121598" y="6037962"/>
                  </a:lnTo>
                  <a:lnTo>
                    <a:pt x="5051798" y="6101838"/>
                  </a:lnTo>
                  <a:cubicBezTo>
                    <a:pt x="4864110" y="6268956"/>
                    <a:pt x="4663874" y="6407541"/>
                    <a:pt x="4463594" y="6532280"/>
                  </a:cubicBezTo>
                  <a:cubicBezTo>
                    <a:pt x="4438472" y="6547774"/>
                    <a:pt x="4413434" y="6563439"/>
                    <a:pt x="4388637" y="6579169"/>
                  </a:cubicBezTo>
                  <a:lnTo>
                    <a:pt x="4312856" y="6623337"/>
                  </a:lnTo>
                  <a:lnTo>
                    <a:pt x="4237558" y="6667632"/>
                  </a:lnTo>
                  <a:cubicBezTo>
                    <a:pt x="4212548" y="6682715"/>
                    <a:pt x="4186842" y="6695553"/>
                    <a:pt x="4161774" y="6709883"/>
                  </a:cubicBezTo>
                  <a:cubicBezTo>
                    <a:pt x="4111167" y="6737392"/>
                    <a:pt x="4061123" y="6766670"/>
                    <a:pt x="4010448" y="6792981"/>
                  </a:cubicBezTo>
                  <a:cubicBezTo>
                    <a:pt x="3985322" y="6806562"/>
                    <a:pt x="3960037" y="6820248"/>
                    <a:pt x="3935163" y="6834338"/>
                  </a:cubicBezTo>
                  <a:lnTo>
                    <a:pt x="3892887" y="6858000"/>
                  </a:lnTo>
                  <a:lnTo>
                    <a:pt x="2743942" y="6858000"/>
                  </a:lnTo>
                  <a:lnTo>
                    <a:pt x="2852577" y="6838910"/>
                  </a:lnTo>
                  <a:cubicBezTo>
                    <a:pt x="2949686" y="6818527"/>
                    <a:pt x="3046805" y="6791706"/>
                    <a:pt x="3143255" y="6759775"/>
                  </a:cubicBezTo>
                  <a:cubicBezTo>
                    <a:pt x="3239807" y="6727945"/>
                    <a:pt x="3335416" y="6689975"/>
                    <a:pt x="3430899" y="6650056"/>
                  </a:cubicBezTo>
                  <a:cubicBezTo>
                    <a:pt x="3526299" y="6609969"/>
                    <a:pt x="3621242" y="6565786"/>
                    <a:pt x="3713289" y="6514054"/>
                  </a:cubicBezTo>
                  <a:cubicBezTo>
                    <a:pt x="3805137" y="6460650"/>
                    <a:pt x="3895762" y="6401178"/>
                    <a:pt x="3981228" y="6334878"/>
                  </a:cubicBezTo>
                  <a:cubicBezTo>
                    <a:pt x="4024934" y="6303166"/>
                    <a:pt x="4066572" y="6268544"/>
                    <a:pt x="4107885" y="6233689"/>
                  </a:cubicBezTo>
                  <a:cubicBezTo>
                    <a:pt x="4128602" y="6216277"/>
                    <a:pt x="4149365" y="6199173"/>
                    <a:pt x="4169795" y="6181389"/>
                  </a:cubicBezTo>
                  <a:cubicBezTo>
                    <a:pt x="4189729" y="6163032"/>
                    <a:pt x="4209542" y="6144643"/>
                    <a:pt x="4229189" y="6125914"/>
                  </a:cubicBezTo>
                  <a:cubicBezTo>
                    <a:pt x="4387326" y="5978255"/>
                    <a:pt x="4528049" y="5812977"/>
                    <a:pt x="4652064" y="5641457"/>
                  </a:cubicBezTo>
                  <a:lnTo>
                    <a:pt x="4697555" y="5576516"/>
                  </a:lnTo>
                  <a:lnTo>
                    <a:pt x="4720492" y="5544537"/>
                  </a:lnTo>
                  <a:cubicBezTo>
                    <a:pt x="4728246" y="5533956"/>
                    <a:pt x="4734819" y="5522469"/>
                    <a:pt x="4741922" y="5511420"/>
                  </a:cubicBezTo>
                  <a:lnTo>
                    <a:pt x="4784179" y="5445022"/>
                  </a:lnTo>
                  <a:cubicBezTo>
                    <a:pt x="4787730" y="5439497"/>
                    <a:pt x="4791161" y="5433940"/>
                    <a:pt x="4794796" y="5428584"/>
                  </a:cubicBezTo>
                  <a:cubicBezTo>
                    <a:pt x="4798637" y="5423432"/>
                    <a:pt x="4803091" y="5418884"/>
                    <a:pt x="4807173" y="5413795"/>
                  </a:cubicBezTo>
                  <a:cubicBezTo>
                    <a:pt x="4815384" y="5403926"/>
                    <a:pt x="4822656" y="5393214"/>
                    <a:pt x="4830010" y="5382674"/>
                  </a:cubicBezTo>
                  <a:lnTo>
                    <a:pt x="4874298" y="5319323"/>
                  </a:lnTo>
                  <a:lnTo>
                    <a:pt x="4896484" y="5287734"/>
                  </a:lnTo>
                  <a:cubicBezTo>
                    <a:pt x="4903839" y="5277191"/>
                    <a:pt x="4911520" y="5266885"/>
                    <a:pt x="4918019" y="5255673"/>
                  </a:cubicBezTo>
                  <a:lnTo>
                    <a:pt x="4999238" y="5124058"/>
                  </a:lnTo>
                  <a:cubicBezTo>
                    <a:pt x="5102559" y="4945225"/>
                    <a:pt x="5185787" y="4753943"/>
                    <a:pt x="5251271" y="4554965"/>
                  </a:cubicBezTo>
                  <a:cubicBezTo>
                    <a:pt x="5259371" y="4530051"/>
                    <a:pt x="5268846" y="4505799"/>
                    <a:pt x="5276136" y="4480521"/>
                  </a:cubicBezTo>
                  <a:lnTo>
                    <a:pt x="5297442" y="4404389"/>
                  </a:lnTo>
                  <a:lnTo>
                    <a:pt x="5318953" y="4328458"/>
                  </a:lnTo>
                  <a:cubicBezTo>
                    <a:pt x="5322895" y="4315679"/>
                    <a:pt x="5325929" y="4303390"/>
                    <a:pt x="5328684" y="4291175"/>
                  </a:cubicBezTo>
                  <a:lnTo>
                    <a:pt x="5337470" y="4254522"/>
                  </a:lnTo>
                  <a:cubicBezTo>
                    <a:pt x="5343899" y="4230045"/>
                    <a:pt x="5348129" y="4205565"/>
                    <a:pt x="5353277" y="4181038"/>
                  </a:cubicBezTo>
                  <a:cubicBezTo>
                    <a:pt x="5358786" y="4156608"/>
                    <a:pt x="5362533" y="4132000"/>
                    <a:pt x="5366762" y="4107520"/>
                  </a:cubicBezTo>
                  <a:cubicBezTo>
                    <a:pt x="5368877" y="4095280"/>
                    <a:pt x="5371390" y="4083000"/>
                    <a:pt x="5373105" y="4070802"/>
                  </a:cubicBezTo>
                  <a:lnTo>
                    <a:pt x="5378288" y="4034066"/>
                  </a:lnTo>
                  <a:lnTo>
                    <a:pt x="5383471" y="3997331"/>
                  </a:lnTo>
                  <a:lnTo>
                    <a:pt x="5387373" y="3960547"/>
                  </a:lnTo>
                  <a:cubicBezTo>
                    <a:pt x="5408513" y="3764258"/>
                    <a:pt x="5404752" y="3567184"/>
                    <a:pt x="5375699" y="3369810"/>
                  </a:cubicBezTo>
                  <a:cubicBezTo>
                    <a:pt x="5347044" y="3172396"/>
                    <a:pt x="5293473" y="2975222"/>
                    <a:pt x="5225695" y="2777923"/>
                  </a:cubicBezTo>
                  <a:cubicBezTo>
                    <a:pt x="5157675" y="2580560"/>
                    <a:pt x="5075729" y="2382997"/>
                    <a:pt x="4989893" y="2181595"/>
                  </a:cubicBezTo>
                  <a:lnTo>
                    <a:pt x="4856777" y="1872581"/>
                  </a:lnTo>
                  <a:cubicBezTo>
                    <a:pt x="4811108" y="1763784"/>
                    <a:pt x="4768691" y="1655416"/>
                    <a:pt x="4729367" y="1547581"/>
                  </a:cubicBezTo>
                  <a:cubicBezTo>
                    <a:pt x="4650320" y="1331954"/>
                    <a:pt x="4585048" y="1118545"/>
                    <a:pt x="4510575" y="917244"/>
                  </a:cubicBezTo>
                  <a:cubicBezTo>
                    <a:pt x="4473339" y="816594"/>
                    <a:pt x="4433491" y="718925"/>
                    <a:pt x="4387446" y="626512"/>
                  </a:cubicBezTo>
                  <a:cubicBezTo>
                    <a:pt x="4341559" y="533993"/>
                    <a:pt x="4289352" y="446701"/>
                    <a:pt x="4227716" y="368510"/>
                  </a:cubicBezTo>
                  <a:cubicBezTo>
                    <a:pt x="4166554" y="290006"/>
                    <a:pt x="4096194" y="220222"/>
                    <a:pt x="4017774" y="161674"/>
                  </a:cubicBezTo>
                  <a:cubicBezTo>
                    <a:pt x="3939391" y="102989"/>
                    <a:pt x="3853034" y="55709"/>
                    <a:pt x="3761542" y="19860"/>
                  </a:cubicBezTo>
                  <a:lnTo>
                    <a:pt x="3727185" y="6533"/>
                  </a:lnTo>
                  <a:close/>
                  <a:moveTo>
                    <a:pt x="1325680" y="0"/>
                  </a:moveTo>
                  <a:lnTo>
                    <a:pt x="2347354" y="0"/>
                  </a:lnTo>
                  <a:lnTo>
                    <a:pt x="2262734" y="20581"/>
                  </a:lnTo>
                  <a:cubicBezTo>
                    <a:pt x="2164073" y="49233"/>
                    <a:pt x="2066423" y="82020"/>
                    <a:pt x="1969830" y="118108"/>
                  </a:cubicBezTo>
                  <a:cubicBezTo>
                    <a:pt x="1945675" y="127092"/>
                    <a:pt x="1921391" y="135598"/>
                    <a:pt x="1897367" y="145059"/>
                  </a:cubicBezTo>
                  <a:cubicBezTo>
                    <a:pt x="1873522" y="155302"/>
                    <a:pt x="1849679" y="165546"/>
                    <a:pt x="1825860" y="175210"/>
                  </a:cubicBezTo>
                  <a:lnTo>
                    <a:pt x="1754258" y="204746"/>
                  </a:lnTo>
                  <a:lnTo>
                    <a:pt x="1683442" y="237143"/>
                  </a:lnTo>
                  <a:cubicBezTo>
                    <a:pt x="1659851" y="247896"/>
                    <a:pt x="1636127" y="258172"/>
                    <a:pt x="1612330" y="268724"/>
                  </a:cubicBezTo>
                  <a:lnTo>
                    <a:pt x="1542244" y="303229"/>
                  </a:lnTo>
                  <a:lnTo>
                    <a:pt x="1471990" y="337395"/>
                  </a:lnTo>
                  <a:cubicBezTo>
                    <a:pt x="1448660" y="349103"/>
                    <a:pt x="1425927" y="362441"/>
                    <a:pt x="1402813" y="374794"/>
                  </a:cubicBezTo>
                  <a:lnTo>
                    <a:pt x="1333886" y="412702"/>
                  </a:lnTo>
                  <a:cubicBezTo>
                    <a:pt x="1310940" y="425394"/>
                    <a:pt x="1288842" y="440228"/>
                    <a:pt x="1266278" y="453907"/>
                  </a:cubicBezTo>
                  <a:lnTo>
                    <a:pt x="1199136" y="496266"/>
                  </a:lnTo>
                  <a:lnTo>
                    <a:pt x="1182302" y="506917"/>
                  </a:lnTo>
                  <a:lnTo>
                    <a:pt x="1166009" y="518449"/>
                  </a:lnTo>
                  <a:lnTo>
                    <a:pt x="1133302" y="541479"/>
                  </a:lnTo>
                  <a:lnTo>
                    <a:pt x="1067923" y="587403"/>
                  </a:lnTo>
                  <a:lnTo>
                    <a:pt x="1051509" y="598902"/>
                  </a:lnTo>
                  <a:lnTo>
                    <a:pt x="1035673" y="611145"/>
                  </a:lnTo>
                  <a:lnTo>
                    <a:pt x="1003878" y="635598"/>
                  </a:lnTo>
                  <a:cubicBezTo>
                    <a:pt x="961473" y="668248"/>
                    <a:pt x="918407" y="699983"/>
                    <a:pt x="877673" y="735582"/>
                  </a:cubicBezTo>
                  <a:cubicBezTo>
                    <a:pt x="711850" y="872792"/>
                    <a:pt x="555901" y="1026776"/>
                    <a:pt x="417533" y="1198720"/>
                  </a:cubicBezTo>
                  <a:cubicBezTo>
                    <a:pt x="278999" y="1370325"/>
                    <a:pt x="156917" y="1557820"/>
                    <a:pt x="54935" y="1756293"/>
                  </a:cubicBezTo>
                  <a:lnTo>
                    <a:pt x="17844" y="1831433"/>
                  </a:lnTo>
                  <a:lnTo>
                    <a:pt x="0" y="1869131"/>
                  </a:lnTo>
                  <a:lnTo>
                    <a:pt x="0" y="1198550"/>
                  </a:lnTo>
                  <a:lnTo>
                    <a:pt x="185957" y="961506"/>
                  </a:lnTo>
                  <a:cubicBezTo>
                    <a:pt x="342426" y="776600"/>
                    <a:pt x="509755" y="602849"/>
                    <a:pt x="689746" y="447064"/>
                  </a:cubicBezTo>
                  <a:cubicBezTo>
                    <a:pt x="733932" y="406795"/>
                    <a:pt x="780859" y="370795"/>
                    <a:pt x="827126" y="333881"/>
                  </a:cubicBezTo>
                  <a:cubicBezTo>
                    <a:pt x="872886" y="295949"/>
                    <a:pt x="921195" y="262526"/>
                    <a:pt x="968997" y="228085"/>
                  </a:cubicBezTo>
                  <a:lnTo>
                    <a:pt x="1004883" y="202373"/>
                  </a:lnTo>
                  <a:lnTo>
                    <a:pt x="1022826" y="189517"/>
                  </a:lnTo>
                  <a:lnTo>
                    <a:pt x="1041187" y="177509"/>
                  </a:lnTo>
                  <a:lnTo>
                    <a:pt x="1114760" y="129512"/>
                  </a:lnTo>
                  <a:cubicBezTo>
                    <a:pt x="1139435" y="113750"/>
                    <a:pt x="1163439" y="96630"/>
                    <a:pt x="1188498" y="81854"/>
                  </a:cubicBezTo>
                  <a:lnTo>
                    <a:pt x="1263461" y="36880"/>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D01D44A9-1D51-461B-A228-06F6C500B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5600" cy="6858000"/>
            </a:xfrm>
            <a:custGeom>
              <a:avLst/>
              <a:gdLst>
                <a:gd name="connsiteX0" fmla="*/ 0 w 6055600"/>
                <a:gd name="connsiteY0" fmla="*/ 5960220 h 6858000"/>
                <a:gd name="connsiteX1" fmla="*/ 36039 w 6055600"/>
                <a:gd name="connsiteY1" fmla="*/ 6002605 h 6858000"/>
                <a:gd name="connsiteX2" fmla="*/ 92950 w 6055600"/>
                <a:gd name="connsiteY2" fmla="*/ 6059050 h 6858000"/>
                <a:gd name="connsiteX3" fmla="*/ 153706 w 6055600"/>
                <a:gd name="connsiteY3" fmla="*/ 6111427 h 6858000"/>
                <a:gd name="connsiteX4" fmla="*/ 216806 w 6055600"/>
                <a:gd name="connsiteY4" fmla="*/ 6161603 h 6858000"/>
                <a:gd name="connsiteX5" fmla="*/ 281945 w 6055600"/>
                <a:gd name="connsiteY5" fmla="*/ 6209777 h 6858000"/>
                <a:gd name="connsiteX6" fmla="*/ 553337 w 6055600"/>
                <a:gd name="connsiteY6" fmla="*/ 6391500 h 6858000"/>
                <a:gd name="connsiteX7" fmla="*/ 690543 w 6055600"/>
                <a:gd name="connsiteY7" fmla="*/ 6481634 h 6858000"/>
                <a:gd name="connsiteX8" fmla="*/ 827127 w 6055600"/>
                <a:gd name="connsiteY8" fmla="*/ 6573159 h 6858000"/>
                <a:gd name="connsiteX9" fmla="*/ 1095915 w 6055600"/>
                <a:gd name="connsiteY9" fmla="*/ 6762202 h 6858000"/>
                <a:gd name="connsiteX10" fmla="*/ 1224853 w 6055600"/>
                <a:gd name="connsiteY10" fmla="*/ 6858000 h 6858000"/>
                <a:gd name="connsiteX11" fmla="*/ 1154072 w 6055600"/>
                <a:gd name="connsiteY11" fmla="*/ 6858000 h 6858000"/>
                <a:gd name="connsiteX12" fmla="*/ 1073489 w 6055600"/>
                <a:gd name="connsiteY12" fmla="*/ 6799140 h 6858000"/>
                <a:gd name="connsiteX13" fmla="*/ 800175 w 6055600"/>
                <a:gd name="connsiteY13" fmla="*/ 6620441 h 6858000"/>
                <a:gd name="connsiteX14" fmla="*/ 231518 w 6055600"/>
                <a:gd name="connsiteY14" fmla="*/ 6299323 h 6858000"/>
                <a:gd name="connsiteX15" fmla="*/ 160401 w 6055600"/>
                <a:gd name="connsiteY15" fmla="*/ 6256627 h 6858000"/>
                <a:gd name="connsiteX16" fmla="*/ 89697 w 6055600"/>
                <a:gd name="connsiteY16" fmla="*/ 6211916 h 6858000"/>
                <a:gd name="connsiteX17" fmla="*/ 20148 w 6055600"/>
                <a:gd name="connsiteY17" fmla="*/ 6163835 h 6858000"/>
                <a:gd name="connsiteX18" fmla="*/ 0 w 6055600"/>
                <a:gd name="connsiteY18" fmla="*/ 6147796 h 6858000"/>
                <a:gd name="connsiteX19" fmla="*/ 3748345 w 6055600"/>
                <a:gd name="connsiteY19" fmla="*/ 0 h 6858000"/>
                <a:gd name="connsiteX20" fmla="*/ 4277792 w 6055600"/>
                <a:gd name="connsiteY20" fmla="*/ 0 h 6858000"/>
                <a:gd name="connsiteX21" fmla="*/ 4339531 w 6055600"/>
                <a:gd name="connsiteY21" fmla="*/ 40262 h 6858000"/>
                <a:gd name="connsiteX22" fmla="*/ 4476306 w 6055600"/>
                <a:gd name="connsiteY22" fmla="*/ 153922 h 6858000"/>
                <a:gd name="connsiteX23" fmla="*/ 4713639 w 6055600"/>
                <a:gd name="connsiteY23" fmla="*/ 422076 h 6858000"/>
                <a:gd name="connsiteX24" fmla="*/ 4906991 w 6055600"/>
                <a:gd name="connsiteY24" fmla="*/ 723463 h 6858000"/>
                <a:gd name="connsiteX25" fmla="*/ 5070511 w 6055600"/>
                <a:gd name="connsiteY25" fmla="*/ 1037524 h 6858000"/>
                <a:gd name="connsiteX26" fmla="*/ 5219493 w 6055600"/>
                <a:gd name="connsiteY26" fmla="*/ 1352079 h 6858000"/>
                <a:gd name="connsiteX27" fmla="*/ 5367779 w 6055600"/>
                <a:gd name="connsiteY27" fmla="*/ 1658945 h 6858000"/>
                <a:gd name="connsiteX28" fmla="*/ 5446095 w 6055600"/>
                <a:gd name="connsiteY28" fmla="*/ 1811301 h 6858000"/>
                <a:gd name="connsiteX29" fmla="*/ 5525115 w 6055600"/>
                <a:gd name="connsiteY29" fmla="*/ 1967103 h 6858000"/>
                <a:gd name="connsiteX30" fmla="*/ 5816642 w 6055600"/>
                <a:gd name="connsiteY30" fmla="*/ 2618837 h 6858000"/>
                <a:gd name="connsiteX31" fmla="*/ 6015787 w 6055600"/>
                <a:gd name="connsiteY31" fmla="*/ 3339957 h 6858000"/>
                <a:gd name="connsiteX32" fmla="*/ 6054206 w 6055600"/>
                <a:gd name="connsiteY32" fmla="*/ 3727239 h 6858000"/>
                <a:gd name="connsiteX33" fmla="*/ 6039811 w 6055600"/>
                <a:gd name="connsiteY33" fmla="*/ 4122735 h 6858000"/>
                <a:gd name="connsiteX34" fmla="*/ 5971601 w 6055600"/>
                <a:gd name="connsiteY34" fmla="*/ 4514288 h 6858000"/>
                <a:gd name="connsiteX35" fmla="*/ 5946751 w 6055600"/>
                <a:gd name="connsiteY35" fmla="*/ 4609838 h 6858000"/>
                <a:gd name="connsiteX36" fmla="*/ 5919986 w 6055600"/>
                <a:gd name="connsiteY36" fmla="*/ 4703178 h 6858000"/>
                <a:gd name="connsiteX37" fmla="*/ 5890731 w 6055600"/>
                <a:gd name="connsiteY37" fmla="*/ 4795992 h 6858000"/>
                <a:gd name="connsiteX38" fmla="*/ 5859058 w 6055600"/>
                <a:gd name="connsiteY38" fmla="*/ 4888015 h 6858000"/>
                <a:gd name="connsiteX39" fmla="*/ 5525053 w 6055600"/>
                <a:gd name="connsiteY39" fmla="*/ 5588449 h 6858000"/>
                <a:gd name="connsiteX40" fmla="*/ 5058962 w 6055600"/>
                <a:gd name="connsiteY40" fmla="*/ 6189929 h 6858000"/>
                <a:gd name="connsiteX41" fmla="*/ 4787706 w 6055600"/>
                <a:gd name="connsiteY41" fmla="*/ 6442985 h 6858000"/>
                <a:gd name="connsiteX42" fmla="*/ 4498686 w 6055600"/>
                <a:gd name="connsiteY42" fmla="*/ 6663678 h 6858000"/>
                <a:gd name="connsiteX43" fmla="*/ 4197167 w 6055600"/>
                <a:gd name="connsiteY43" fmla="*/ 6854053 h 6858000"/>
                <a:gd name="connsiteX44" fmla="*/ 4189720 w 6055600"/>
                <a:gd name="connsiteY44" fmla="*/ 6858000 h 6858000"/>
                <a:gd name="connsiteX45" fmla="*/ 3651929 w 6055600"/>
                <a:gd name="connsiteY45" fmla="*/ 6858000 h 6858000"/>
                <a:gd name="connsiteX46" fmla="*/ 3789040 w 6055600"/>
                <a:gd name="connsiteY46" fmla="*/ 6778034 h 6858000"/>
                <a:gd name="connsiteX47" fmla="*/ 4335568 w 6055600"/>
                <a:gd name="connsiteY47" fmla="*/ 6382709 h 6858000"/>
                <a:gd name="connsiteX48" fmla="*/ 4586923 w 6055600"/>
                <a:gd name="connsiteY48" fmla="*/ 6158577 h 6858000"/>
                <a:gd name="connsiteX49" fmla="*/ 4819585 w 6055600"/>
                <a:gd name="connsiteY49" fmla="*/ 5915847 h 6858000"/>
                <a:gd name="connsiteX50" fmla="*/ 5214727 w 6055600"/>
                <a:gd name="connsiteY50" fmla="*/ 5371094 h 6858000"/>
                <a:gd name="connsiteX51" fmla="*/ 5495409 w 6055600"/>
                <a:gd name="connsiteY51" fmla="*/ 4752778 h 6858000"/>
                <a:gd name="connsiteX52" fmla="*/ 5522322 w 6055600"/>
                <a:gd name="connsiteY52" fmla="*/ 4671511 h 6858000"/>
                <a:gd name="connsiteX53" fmla="*/ 5547631 w 6055600"/>
                <a:gd name="connsiteY53" fmla="*/ 4589675 h 6858000"/>
                <a:gd name="connsiteX54" fmla="*/ 5570792 w 6055600"/>
                <a:gd name="connsiteY54" fmla="*/ 4506978 h 6858000"/>
                <a:gd name="connsiteX55" fmla="*/ 5591541 w 6055600"/>
                <a:gd name="connsiteY55" fmla="*/ 4425334 h 6858000"/>
                <a:gd name="connsiteX56" fmla="*/ 5649500 w 6055600"/>
                <a:gd name="connsiteY56" fmla="*/ 4097286 h 6858000"/>
                <a:gd name="connsiteX57" fmla="*/ 5637615 w 6055600"/>
                <a:gd name="connsiteY57" fmla="*/ 3437524 h 6858000"/>
                <a:gd name="connsiteX58" fmla="*/ 5475454 w 6055600"/>
                <a:gd name="connsiteY58" fmla="*/ 2791575 h 6858000"/>
                <a:gd name="connsiteX59" fmla="*/ 5217600 w 6055600"/>
                <a:gd name="connsiteY59" fmla="*/ 2164719 h 6858000"/>
                <a:gd name="connsiteX60" fmla="*/ 5144941 w 6055600"/>
                <a:gd name="connsiteY60" fmla="*/ 2009490 h 6858000"/>
                <a:gd name="connsiteX61" fmla="*/ 5070052 w 6055600"/>
                <a:gd name="connsiteY61" fmla="*/ 1851823 h 6858000"/>
                <a:gd name="connsiteX62" fmla="*/ 4926984 w 6055600"/>
                <a:gd name="connsiteY62" fmla="*/ 1529226 h 6858000"/>
                <a:gd name="connsiteX63" fmla="*/ 4790925 w 6055600"/>
                <a:gd name="connsiteY63" fmla="*/ 1209923 h 6858000"/>
                <a:gd name="connsiteX64" fmla="*/ 4650559 w 6055600"/>
                <a:gd name="connsiteY64" fmla="*/ 902490 h 6858000"/>
                <a:gd name="connsiteX65" fmla="*/ 4491930 w 6055600"/>
                <a:gd name="connsiteY65" fmla="*/ 616919 h 6858000"/>
                <a:gd name="connsiteX66" fmla="*/ 4302323 w 6055600"/>
                <a:gd name="connsiteY66" fmla="*/ 366083 h 6858000"/>
                <a:gd name="connsiteX67" fmla="*/ 4072203 w 6055600"/>
                <a:gd name="connsiteY67" fmla="*/ 164982 h 6858000"/>
                <a:gd name="connsiteX68" fmla="*/ 3803964 w 6055600"/>
                <a:gd name="connsiteY68" fmla="*/ 21052 h 6858000"/>
                <a:gd name="connsiteX69" fmla="*/ 3768314 w 6055600"/>
                <a:gd name="connsiteY69" fmla="*/ 6826 h 6858000"/>
                <a:gd name="connsiteX70" fmla="*/ 1589779 w 6055600"/>
                <a:gd name="connsiteY70" fmla="*/ 0 h 6858000"/>
                <a:gd name="connsiteX71" fmla="*/ 1918056 w 6055600"/>
                <a:gd name="connsiteY71" fmla="*/ 0 h 6858000"/>
                <a:gd name="connsiteX72" fmla="*/ 1764243 w 6055600"/>
                <a:gd name="connsiteY72" fmla="*/ 55145 h 6858000"/>
                <a:gd name="connsiteX73" fmla="*/ 1313330 w 6055600"/>
                <a:gd name="connsiteY73" fmla="*/ 274424 h 6858000"/>
                <a:gd name="connsiteX74" fmla="*/ 295673 w 6055600"/>
                <a:gd name="connsiteY74" fmla="*/ 1187630 h 6858000"/>
                <a:gd name="connsiteX75" fmla="*/ 96207 w 6055600"/>
                <a:gd name="connsiteY75" fmla="*/ 1474327 h 6858000"/>
                <a:gd name="connsiteX76" fmla="*/ 0 w 6055600"/>
                <a:gd name="connsiteY76" fmla="*/ 1641460 h 6858000"/>
                <a:gd name="connsiteX77" fmla="*/ 0 w 6055600"/>
                <a:gd name="connsiteY77" fmla="*/ 1224218 h 6858000"/>
                <a:gd name="connsiteX78" fmla="*/ 150937 w 6055600"/>
                <a:gd name="connsiteY78" fmla="*/ 1040975 h 6858000"/>
                <a:gd name="connsiteX79" fmla="*/ 1264907 w 6055600"/>
                <a:gd name="connsiteY79" fmla="*/ 158248 h 6858000"/>
                <a:gd name="connsiteX80" fmla="*/ 1575167 w 6055600"/>
                <a:gd name="connsiteY80" fmla="*/ 5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55600" h="6858000">
                  <a:moveTo>
                    <a:pt x="0" y="5960220"/>
                  </a:moveTo>
                  <a:lnTo>
                    <a:pt x="36039" y="6002605"/>
                  </a:lnTo>
                  <a:cubicBezTo>
                    <a:pt x="54896" y="6021530"/>
                    <a:pt x="73635" y="6040425"/>
                    <a:pt x="92950" y="6059050"/>
                  </a:cubicBezTo>
                  <a:lnTo>
                    <a:pt x="153706" y="6111427"/>
                  </a:lnTo>
                  <a:cubicBezTo>
                    <a:pt x="173546" y="6129485"/>
                    <a:pt x="195722" y="6144912"/>
                    <a:pt x="216806" y="6161603"/>
                  </a:cubicBezTo>
                  <a:cubicBezTo>
                    <a:pt x="238229" y="6177961"/>
                    <a:pt x="259466" y="6194551"/>
                    <a:pt x="281945" y="6209777"/>
                  </a:cubicBezTo>
                  <a:cubicBezTo>
                    <a:pt x="369940" y="6272709"/>
                    <a:pt x="461791" y="6332004"/>
                    <a:pt x="553337" y="6391500"/>
                  </a:cubicBezTo>
                  <a:lnTo>
                    <a:pt x="690543" y="6481634"/>
                  </a:lnTo>
                  <a:lnTo>
                    <a:pt x="827127" y="6573159"/>
                  </a:lnTo>
                  <a:cubicBezTo>
                    <a:pt x="917674" y="6634511"/>
                    <a:pt x="1007156" y="6697737"/>
                    <a:pt x="1095915" y="6762202"/>
                  </a:cubicBezTo>
                  <a:lnTo>
                    <a:pt x="1224853" y="6858000"/>
                  </a:lnTo>
                  <a:lnTo>
                    <a:pt x="1154072" y="6858000"/>
                  </a:lnTo>
                  <a:lnTo>
                    <a:pt x="1073489" y="6799140"/>
                  </a:lnTo>
                  <a:cubicBezTo>
                    <a:pt x="983882" y="6736908"/>
                    <a:pt x="892851" y="6677125"/>
                    <a:pt x="800175" y="6620441"/>
                  </a:cubicBezTo>
                  <a:cubicBezTo>
                    <a:pt x="615108" y="6506015"/>
                    <a:pt x="422939" y="6407807"/>
                    <a:pt x="231518" y="6299323"/>
                  </a:cubicBezTo>
                  <a:cubicBezTo>
                    <a:pt x="207467" y="6286226"/>
                    <a:pt x="184098" y="6271045"/>
                    <a:pt x="160401" y="6256627"/>
                  </a:cubicBezTo>
                  <a:cubicBezTo>
                    <a:pt x="136809" y="6241811"/>
                    <a:pt x="112558" y="6228518"/>
                    <a:pt x="89697" y="6211916"/>
                  </a:cubicBezTo>
                  <a:lnTo>
                    <a:pt x="20148" y="6163835"/>
                  </a:lnTo>
                  <a:lnTo>
                    <a:pt x="0" y="6147796"/>
                  </a:lnTo>
                  <a:close/>
                  <a:moveTo>
                    <a:pt x="3748345" y="0"/>
                  </a:moveTo>
                  <a:lnTo>
                    <a:pt x="4277792" y="0"/>
                  </a:lnTo>
                  <a:lnTo>
                    <a:pt x="4339531" y="40262"/>
                  </a:lnTo>
                  <a:cubicBezTo>
                    <a:pt x="4386991" y="75346"/>
                    <a:pt x="4432680" y="113353"/>
                    <a:pt x="4476306" y="153922"/>
                  </a:cubicBezTo>
                  <a:cubicBezTo>
                    <a:pt x="4563779" y="234693"/>
                    <a:pt x="4642423" y="325982"/>
                    <a:pt x="4713639" y="422076"/>
                  </a:cubicBezTo>
                  <a:cubicBezTo>
                    <a:pt x="4784481" y="518635"/>
                    <a:pt x="4848552" y="619893"/>
                    <a:pt x="4906991" y="723463"/>
                  </a:cubicBezTo>
                  <a:cubicBezTo>
                    <a:pt x="4965582" y="826932"/>
                    <a:pt x="5019421" y="932243"/>
                    <a:pt x="5070511" y="1037524"/>
                  </a:cubicBezTo>
                  <a:cubicBezTo>
                    <a:pt x="5121871" y="1142738"/>
                    <a:pt x="5170833" y="1248016"/>
                    <a:pt x="5219493" y="1352079"/>
                  </a:cubicBezTo>
                  <a:cubicBezTo>
                    <a:pt x="5268459" y="1455943"/>
                    <a:pt x="5317204" y="1558756"/>
                    <a:pt x="5367779" y="1658945"/>
                  </a:cubicBezTo>
                  <a:lnTo>
                    <a:pt x="5446095" y="1811301"/>
                  </a:lnTo>
                  <a:cubicBezTo>
                    <a:pt x="5472584" y="1862992"/>
                    <a:pt x="5498885" y="1914915"/>
                    <a:pt x="5525115" y="1967103"/>
                  </a:cubicBezTo>
                  <a:cubicBezTo>
                    <a:pt x="5629428" y="2176256"/>
                    <a:pt x="5730254" y="2391411"/>
                    <a:pt x="5816642" y="2618837"/>
                  </a:cubicBezTo>
                  <a:cubicBezTo>
                    <a:pt x="5902562" y="2846137"/>
                    <a:pt x="5974641" y="3086291"/>
                    <a:pt x="6015787" y="3339957"/>
                  </a:cubicBezTo>
                  <a:cubicBezTo>
                    <a:pt x="6036373" y="3466512"/>
                    <a:pt x="6050262" y="3596084"/>
                    <a:pt x="6054206" y="3727239"/>
                  </a:cubicBezTo>
                  <a:cubicBezTo>
                    <a:pt x="6058266" y="3858425"/>
                    <a:pt x="6053460" y="3990915"/>
                    <a:pt x="6039811" y="4122735"/>
                  </a:cubicBezTo>
                  <a:cubicBezTo>
                    <a:pt x="6026397" y="4254618"/>
                    <a:pt x="6002552" y="4385688"/>
                    <a:pt x="5971601" y="4514288"/>
                  </a:cubicBezTo>
                  <a:cubicBezTo>
                    <a:pt x="5963342" y="4546050"/>
                    <a:pt x="5955885" y="4579019"/>
                    <a:pt x="5946751" y="4609838"/>
                  </a:cubicBezTo>
                  <a:lnTo>
                    <a:pt x="5919986" y="4703178"/>
                  </a:lnTo>
                  <a:lnTo>
                    <a:pt x="5890731" y="4795992"/>
                  </a:lnTo>
                  <a:cubicBezTo>
                    <a:pt x="5880825" y="4826888"/>
                    <a:pt x="5869667" y="4857307"/>
                    <a:pt x="5859058" y="4888015"/>
                  </a:cubicBezTo>
                  <a:cubicBezTo>
                    <a:pt x="5772112" y="5132558"/>
                    <a:pt x="5660551" y="5369373"/>
                    <a:pt x="5525053" y="5588449"/>
                  </a:cubicBezTo>
                  <a:cubicBezTo>
                    <a:pt x="5389674" y="5807557"/>
                    <a:pt x="5232835" y="6010440"/>
                    <a:pt x="5058962" y="6189929"/>
                  </a:cubicBezTo>
                  <a:cubicBezTo>
                    <a:pt x="4972125" y="6279771"/>
                    <a:pt x="4880998" y="6363650"/>
                    <a:pt x="4787706" y="6442985"/>
                  </a:cubicBezTo>
                  <a:cubicBezTo>
                    <a:pt x="4693655" y="6521410"/>
                    <a:pt x="4597439" y="6595290"/>
                    <a:pt x="4498686" y="6663678"/>
                  </a:cubicBezTo>
                  <a:cubicBezTo>
                    <a:pt x="4399893" y="6731984"/>
                    <a:pt x="4299240" y="6795191"/>
                    <a:pt x="4197167" y="6854053"/>
                  </a:cubicBezTo>
                  <a:lnTo>
                    <a:pt x="4189720" y="6858000"/>
                  </a:lnTo>
                  <a:lnTo>
                    <a:pt x="3651929" y="6858000"/>
                  </a:lnTo>
                  <a:lnTo>
                    <a:pt x="3789040" y="6778034"/>
                  </a:lnTo>
                  <a:cubicBezTo>
                    <a:pt x="3978462" y="6656931"/>
                    <a:pt x="4162446" y="6525734"/>
                    <a:pt x="4335568" y="6382709"/>
                  </a:cubicBezTo>
                  <a:cubicBezTo>
                    <a:pt x="4422084" y="6310901"/>
                    <a:pt x="4506335" y="6236787"/>
                    <a:pt x="4586923" y="6158577"/>
                  </a:cubicBezTo>
                  <a:cubicBezTo>
                    <a:pt x="4668153" y="6081248"/>
                    <a:pt x="4745649" y="6000086"/>
                    <a:pt x="4819585" y="5915847"/>
                  </a:cubicBezTo>
                  <a:cubicBezTo>
                    <a:pt x="4967573" y="5747401"/>
                    <a:pt x="5101426" y="5566247"/>
                    <a:pt x="5214727" y="5371094"/>
                  </a:cubicBezTo>
                  <a:cubicBezTo>
                    <a:pt x="5327795" y="5175879"/>
                    <a:pt x="5421090" y="4968427"/>
                    <a:pt x="5495409" y="4752778"/>
                  </a:cubicBezTo>
                  <a:cubicBezTo>
                    <a:pt x="5504291" y="4725712"/>
                    <a:pt x="5513872" y="4698834"/>
                    <a:pt x="5522322" y="4671511"/>
                  </a:cubicBezTo>
                  <a:lnTo>
                    <a:pt x="5547631" y="4589675"/>
                  </a:lnTo>
                  <a:lnTo>
                    <a:pt x="5570792" y="4506978"/>
                  </a:lnTo>
                  <a:cubicBezTo>
                    <a:pt x="5578845" y="4479265"/>
                    <a:pt x="5584485" y="4452605"/>
                    <a:pt x="5591541" y="4425334"/>
                  </a:cubicBezTo>
                  <a:cubicBezTo>
                    <a:pt x="5618002" y="4316765"/>
                    <a:pt x="5636850" y="4207148"/>
                    <a:pt x="5649500" y="4097286"/>
                  </a:cubicBezTo>
                  <a:cubicBezTo>
                    <a:pt x="5674602" y="3877368"/>
                    <a:pt x="5668749" y="3656091"/>
                    <a:pt x="5637615" y="3437524"/>
                  </a:cubicBezTo>
                  <a:cubicBezTo>
                    <a:pt x="5605861" y="3218934"/>
                    <a:pt x="5549060" y="3003118"/>
                    <a:pt x="5475454" y="2791575"/>
                  </a:cubicBezTo>
                  <a:cubicBezTo>
                    <a:pt x="5402070" y="2579668"/>
                    <a:pt x="5313111" y="2371656"/>
                    <a:pt x="5217600" y="2164719"/>
                  </a:cubicBezTo>
                  <a:cubicBezTo>
                    <a:pt x="5193627" y="2112994"/>
                    <a:pt x="5169419" y="2061207"/>
                    <a:pt x="5144941" y="2009490"/>
                  </a:cubicBezTo>
                  <a:lnTo>
                    <a:pt x="5070052" y="1851823"/>
                  </a:lnTo>
                  <a:cubicBezTo>
                    <a:pt x="5020031" y="1744421"/>
                    <a:pt x="4972748" y="1636620"/>
                    <a:pt x="4926984" y="1529226"/>
                  </a:cubicBezTo>
                  <a:lnTo>
                    <a:pt x="4790925" y="1209923"/>
                  </a:lnTo>
                  <a:cubicBezTo>
                    <a:pt x="4745458" y="1105158"/>
                    <a:pt x="4699567" y="1001976"/>
                    <a:pt x="4650559" y="902490"/>
                  </a:cubicBezTo>
                  <a:cubicBezTo>
                    <a:pt x="4601243" y="803205"/>
                    <a:pt x="4549606" y="706978"/>
                    <a:pt x="4491930" y="616919"/>
                  </a:cubicBezTo>
                  <a:cubicBezTo>
                    <a:pt x="4434712" y="526559"/>
                    <a:pt x="4372370" y="441762"/>
                    <a:pt x="4302323" y="366083"/>
                  </a:cubicBezTo>
                  <a:cubicBezTo>
                    <a:pt x="4232428" y="290304"/>
                    <a:pt x="4155542" y="222846"/>
                    <a:pt x="4072203" y="164982"/>
                  </a:cubicBezTo>
                  <a:cubicBezTo>
                    <a:pt x="3988864" y="107118"/>
                    <a:pt x="3898693" y="59316"/>
                    <a:pt x="3803964" y="21052"/>
                  </a:cubicBezTo>
                  <a:lnTo>
                    <a:pt x="3768314" y="6826"/>
                  </a:lnTo>
                  <a:close/>
                  <a:moveTo>
                    <a:pt x="1589779" y="0"/>
                  </a:moveTo>
                  <a:lnTo>
                    <a:pt x="1918056" y="0"/>
                  </a:lnTo>
                  <a:lnTo>
                    <a:pt x="1764243" y="55145"/>
                  </a:lnTo>
                  <a:cubicBezTo>
                    <a:pt x="1609764" y="115414"/>
                    <a:pt x="1458840" y="188978"/>
                    <a:pt x="1313330" y="274424"/>
                  </a:cubicBezTo>
                  <a:cubicBezTo>
                    <a:pt x="924625" y="501532"/>
                    <a:pt x="576885" y="817476"/>
                    <a:pt x="295673" y="1187630"/>
                  </a:cubicBezTo>
                  <a:cubicBezTo>
                    <a:pt x="225216" y="1280162"/>
                    <a:pt x="158640" y="1375858"/>
                    <a:pt x="96207" y="1474327"/>
                  </a:cubicBezTo>
                  <a:lnTo>
                    <a:pt x="0" y="1641460"/>
                  </a:lnTo>
                  <a:lnTo>
                    <a:pt x="0" y="1224218"/>
                  </a:lnTo>
                  <a:lnTo>
                    <a:pt x="150937" y="1040975"/>
                  </a:lnTo>
                  <a:cubicBezTo>
                    <a:pt x="478530" y="677729"/>
                    <a:pt x="858178" y="381092"/>
                    <a:pt x="1264907" y="158248"/>
                  </a:cubicBezTo>
                  <a:cubicBezTo>
                    <a:pt x="1366631" y="102619"/>
                    <a:pt x="1470177" y="51760"/>
                    <a:pt x="1575167" y="567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7DB11F11-9D75-3A5E-4610-143CA9F151B8}"/>
              </a:ext>
            </a:extLst>
          </p:cNvPr>
          <p:cNvSpPr>
            <a:spLocks noGrp="1"/>
          </p:cNvSpPr>
          <p:nvPr>
            <p:ph idx="1"/>
          </p:nvPr>
        </p:nvSpPr>
        <p:spPr>
          <a:xfrm>
            <a:off x="6100690" y="1490524"/>
            <a:ext cx="5921978" cy="5045384"/>
          </a:xfrm>
        </p:spPr>
        <p:txBody>
          <a:bodyPr anchor="t">
            <a:normAutofit/>
          </a:bodyPr>
          <a:lstStyle/>
          <a:p>
            <a:r>
              <a:rPr lang="en-NZ" sz="3000" dirty="0">
                <a:solidFill>
                  <a:schemeClr val="tx2"/>
                </a:solidFill>
              </a:rPr>
              <a:t>Ensuring that all people can participate in the criminal justice process gives effect to the right to a fair trial </a:t>
            </a:r>
          </a:p>
          <a:p>
            <a:pPr lvl="1"/>
            <a:r>
              <a:rPr lang="en-NZ" sz="2600" i="1" dirty="0">
                <a:solidFill>
                  <a:schemeClr val="tx2"/>
                </a:solidFill>
              </a:rPr>
              <a:t>Charter of Human Rights and Responsibilities Act 2006 </a:t>
            </a:r>
            <a:r>
              <a:rPr lang="en-NZ" sz="2600" dirty="0">
                <a:solidFill>
                  <a:schemeClr val="tx2"/>
                </a:solidFill>
              </a:rPr>
              <a:t>(Vic) s 24</a:t>
            </a:r>
          </a:p>
          <a:p>
            <a:pPr marL="0" indent="0">
              <a:buNone/>
            </a:pPr>
            <a:endParaRPr lang="en-NZ" sz="3000" dirty="0">
              <a:solidFill>
                <a:schemeClr val="tx2"/>
              </a:solidFill>
            </a:endParaRPr>
          </a:p>
          <a:p>
            <a:r>
              <a:rPr lang="en-NZ" sz="3000" dirty="0">
                <a:solidFill>
                  <a:schemeClr val="tx2"/>
                </a:solidFill>
              </a:rPr>
              <a:t>MARAM Framework and Foundation Knowledge Guide</a:t>
            </a:r>
          </a:p>
          <a:p>
            <a:endParaRPr lang="en-NZ" sz="2000" dirty="0">
              <a:solidFill>
                <a:schemeClr val="tx2"/>
              </a:solidFill>
            </a:endParaRPr>
          </a:p>
          <a:p>
            <a:pPr marL="457200" lvl="1" indent="0">
              <a:buNone/>
            </a:pPr>
            <a:endParaRPr lang="en-NZ" sz="2000" dirty="0">
              <a:solidFill>
                <a:schemeClr val="tx2"/>
              </a:solidFill>
            </a:endParaRPr>
          </a:p>
          <a:p>
            <a:endParaRPr lang="en-NZ" sz="2000" dirty="0">
              <a:solidFill>
                <a:schemeClr val="tx2"/>
              </a:solidFill>
            </a:endParaRPr>
          </a:p>
        </p:txBody>
      </p:sp>
      <p:pic>
        <p:nvPicPr>
          <p:cNvPr id="6" name="Picture 5">
            <a:extLst>
              <a:ext uri="{FF2B5EF4-FFF2-40B4-BE49-F238E27FC236}">
                <a16:creationId xmlns:a16="http://schemas.microsoft.com/office/drawing/2014/main" id="{05ED0CFA-A2F3-AEF2-E732-6F9D7D04BBBB}"/>
              </a:ext>
            </a:extLst>
          </p:cNvPr>
          <p:cNvPicPr>
            <a:picLocks noChangeAspect="1"/>
          </p:cNvPicPr>
          <p:nvPr/>
        </p:nvPicPr>
        <p:blipFill>
          <a:blip r:embed="rId3"/>
          <a:stretch>
            <a:fillRect/>
          </a:stretch>
        </p:blipFill>
        <p:spPr>
          <a:xfrm>
            <a:off x="277284" y="2307168"/>
            <a:ext cx="4449939" cy="2590800"/>
          </a:xfrm>
          <a:prstGeom prst="rect">
            <a:avLst/>
          </a:prstGeom>
        </p:spPr>
      </p:pic>
    </p:spTree>
    <p:extLst>
      <p:ext uri="{BB962C8B-B14F-4D97-AF65-F5344CB8AC3E}">
        <p14:creationId xmlns:p14="http://schemas.microsoft.com/office/powerpoint/2010/main" val="1903873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0D338DFD-E2C6-66BE-9FB7-E2ADF048D97B}"/>
              </a:ext>
            </a:extLst>
          </p:cNvPr>
          <p:cNvSpPr>
            <a:spLocks noGrp="1"/>
          </p:cNvSpPr>
          <p:nvPr>
            <p:ph type="title"/>
          </p:nvPr>
        </p:nvSpPr>
        <p:spPr>
          <a:xfrm>
            <a:off x="-52623" y="1553407"/>
            <a:ext cx="5032913" cy="4398213"/>
          </a:xfrm>
        </p:spPr>
        <p:txBody>
          <a:bodyPr>
            <a:normAutofit/>
          </a:bodyPr>
          <a:lstStyle/>
          <a:p>
            <a:r>
              <a:rPr lang="en-US" sz="3600" b="1" dirty="0">
                <a:solidFill>
                  <a:schemeClr val="tx2"/>
                </a:solidFill>
              </a:rPr>
              <a:t>Trauma-Informed Courts</a:t>
            </a:r>
          </a:p>
        </p:txBody>
      </p:sp>
      <p:graphicFrame>
        <p:nvGraphicFramePr>
          <p:cNvPr id="18" name="Content Placeholder 2">
            <a:extLst>
              <a:ext uri="{FF2B5EF4-FFF2-40B4-BE49-F238E27FC236}">
                <a16:creationId xmlns:a16="http://schemas.microsoft.com/office/drawing/2014/main" id="{CBF36222-F6B5-7C73-6FC6-0F78B837052C}"/>
              </a:ext>
            </a:extLst>
          </p:cNvPr>
          <p:cNvGraphicFramePr>
            <a:graphicFrameLocks noGrp="1"/>
          </p:cNvGraphicFramePr>
          <p:nvPr>
            <p:ph idx="1"/>
            <p:extLst>
              <p:ext uri="{D42A27DB-BD31-4B8C-83A1-F6EECF244321}">
                <p14:modId xmlns:p14="http://schemas.microsoft.com/office/powerpoint/2010/main" val="3676974009"/>
              </p:ext>
            </p:extLst>
          </p:nvPr>
        </p:nvGraphicFramePr>
        <p:xfrm>
          <a:off x="6172199" y="804672"/>
          <a:ext cx="5681133" cy="5545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0019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AD630C-33B6-54B4-31B1-2DFE9CEAFCEF}"/>
              </a:ext>
            </a:extLst>
          </p:cNvPr>
          <p:cNvSpPr>
            <a:spLocks noGrp="1"/>
          </p:cNvSpPr>
          <p:nvPr>
            <p:ph type="title"/>
          </p:nvPr>
        </p:nvSpPr>
        <p:spPr>
          <a:xfrm>
            <a:off x="362227" y="72958"/>
            <a:ext cx="6512705" cy="1454051"/>
          </a:xfrm>
        </p:spPr>
        <p:txBody>
          <a:bodyPr>
            <a:normAutofit/>
          </a:bodyPr>
          <a:lstStyle/>
          <a:p>
            <a:r>
              <a:rPr lang="en-US" sz="3600" b="1" dirty="0">
                <a:solidFill>
                  <a:schemeClr val="tx2"/>
                </a:solidFill>
              </a:rPr>
              <a:t>Trauma-Informed Adjustments</a:t>
            </a:r>
          </a:p>
        </p:txBody>
      </p:sp>
      <p:sp>
        <p:nvSpPr>
          <p:cNvPr id="3" name="Content Placeholder 2">
            <a:extLst>
              <a:ext uri="{FF2B5EF4-FFF2-40B4-BE49-F238E27FC236}">
                <a16:creationId xmlns:a16="http://schemas.microsoft.com/office/drawing/2014/main" id="{B40C2E8B-AA41-8BD2-DFE8-84EFF6E03780}"/>
              </a:ext>
            </a:extLst>
          </p:cNvPr>
          <p:cNvSpPr>
            <a:spLocks noGrp="1"/>
          </p:cNvSpPr>
          <p:nvPr>
            <p:ph idx="1"/>
          </p:nvPr>
        </p:nvSpPr>
        <p:spPr>
          <a:xfrm>
            <a:off x="0" y="1389769"/>
            <a:ext cx="8735100" cy="6016871"/>
          </a:xfrm>
        </p:spPr>
        <p:txBody>
          <a:bodyPr anchor="ctr">
            <a:normAutofit/>
          </a:bodyPr>
          <a:lstStyle/>
          <a:p>
            <a:pPr lvl="1"/>
            <a:r>
              <a:rPr lang="en-US" sz="3200" dirty="0">
                <a:solidFill>
                  <a:schemeClr val="tx2"/>
                </a:solidFill>
              </a:rPr>
              <a:t>Communication</a:t>
            </a:r>
          </a:p>
          <a:p>
            <a:pPr lvl="2"/>
            <a:r>
              <a:rPr lang="en-US" sz="2800" dirty="0">
                <a:solidFill>
                  <a:schemeClr val="tx2"/>
                </a:solidFill>
              </a:rPr>
              <a:t>Intermediaries</a:t>
            </a:r>
          </a:p>
          <a:p>
            <a:pPr lvl="2"/>
            <a:r>
              <a:rPr lang="en-US" sz="2800" dirty="0">
                <a:solidFill>
                  <a:schemeClr val="tx2"/>
                </a:solidFill>
              </a:rPr>
              <a:t>Judicial directions / ground rules</a:t>
            </a:r>
          </a:p>
          <a:p>
            <a:pPr lvl="2"/>
            <a:r>
              <a:rPr lang="en-US" sz="2800" dirty="0">
                <a:solidFill>
                  <a:schemeClr val="tx2"/>
                </a:solidFill>
              </a:rPr>
              <a:t>Witness preparation</a:t>
            </a:r>
          </a:p>
          <a:p>
            <a:pPr lvl="2"/>
            <a:r>
              <a:rPr lang="en-US" sz="2800" dirty="0">
                <a:solidFill>
                  <a:schemeClr val="tx2"/>
                </a:solidFill>
              </a:rPr>
              <a:t>Trauma-sensitive questioning (e.g. PEACE)</a:t>
            </a:r>
          </a:p>
          <a:p>
            <a:pPr lvl="2"/>
            <a:endParaRPr lang="en-US" sz="2800" dirty="0">
              <a:solidFill>
                <a:schemeClr val="tx2"/>
              </a:solidFill>
            </a:endParaRPr>
          </a:p>
          <a:p>
            <a:pPr lvl="1"/>
            <a:r>
              <a:rPr lang="en-US" sz="3200" dirty="0">
                <a:solidFill>
                  <a:schemeClr val="tx2"/>
                </a:solidFill>
              </a:rPr>
              <a:t>Environment</a:t>
            </a:r>
          </a:p>
          <a:p>
            <a:pPr lvl="2"/>
            <a:r>
              <a:rPr lang="en-US" sz="2800" dirty="0">
                <a:solidFill>
                  <a:schemeClr val="tx2"/>
                </a:solidFill>
              </a:rPr>
              <a:t>Remote evidence</a:t>
            </a:r>
          </a:p>
          <a:p>
            <a:pPr lvl="2"/>
            <a:r>
              <a:rPr lang="en-US" sz="2800" dirty="0">
                <a:solidFill>
                  <a:schemeClr val="tx2"/>
                </a:solidFill>
              </a:rPr>
              <a:t>Support dogs</a:t>
            </a:r>
          </a:p>
          <a:p>
            <a:pPr lvl="2"/>
            <a:r>
              <a:rPr lang="en-US" sz="2800" dirty="0">
                <a:solidFill>
                  <a:schemeClr val="tx2"/>
                </a:solidFill>
              </a:rPr>
              <a:t>Scheduling</a:t>
            </a:r>
          </a:p>
          <a:p>
            <a:pPr lvl="2"/>
            <a:r>
              <a:rPr lang="en-US" sz="2800" dirty="0">
                <a:solidFill>
                  <a:schemeClr val="tx2"/>
                </a:solidFill>
              </a:rPr>
              <a:t>Waiting times</a:t>
            </a:r>
          </a:p>
          <a:p>
            <a:pPr marL="0" indent="0">
              <a:buNone/>
            </a:pPr>
            <a:endParaRPr lang="en-US" sz="1800" dirty="0">
              <a:solidFill>
                <a:schemeClr val="tx2"/>
              </a:solidFill>
            </a:endParaRPr>
          </a:p>
          <a:p>
            <a:pPr marL="457200" lvl="1" indent="0">
              <a:buNone/>
            </a:pPr>
            <a:endParaRPr lang="en-US" sz="1800" dirty="0">
              <a:solidFill>
                <a:schemeClr val="tx2"/>
              </a:solidFill>
            </a:endParaRPr>
          </a:p>
        </p:txBody>
      </p:sp>
      <p:grpSp>
        <p:nvGrpSpPr>
          <p:cNvPr id="42" name="Group 41">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43" name="Freeform: Shape 42">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31189CF1-3F8E-6365-E632-BA7EE8171C6F}"/>
              </a:ext>
            </a:extLst>
          </p:cNvPr>
          <p:cNvPicPr>
            <a:picLocks noChangeAspect="1"/>
          </p:cNvPicPr>
          <p:nvPr/>
        </p:nvPicPr>
        <p:blipFill>
          <a:blip r:embed="rId3"/>
          <a:stretch>
            <a:fillRect/>
          </a:stretch>
        </p:blipFill>
        <p:spPr>
          <a:xfrm>
            <a:off x="7885369" y="1629089"/>
            <a:ext cx="4173958" cy="3130469"/>
          </a:xfrm>
          <a:prstGeom prst="rect">
            <a:avLst/>
          </a:prstGeom>
        </p:spPr>
      </p:pic>
    </p:spTree>
    <p:extLst>
      <p:ext uri="{BB962C8B-B14F-4D97-AF65-F5344CB8AC3E}">
        <p14:creationId xmlns:p14="http://schemas.microsoft.com/office/powerpoint/2010/main" val="2414848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4F8D92-5E6A-CB44-80B0-14821EF743EE}"/>
              </a:ext>
            </a:extLst>
          </p:cNvPr>
          <p:cNvSpPr>
            <a:spLocks noGrp="1"/>
          </p:cNvSpPr>
          <p:nvPr>
            <p:ph type="title"/>
          </p:nvPr>
        </p:nvSpPr>
        <p:spPr>
          <a:xfrm>
            <a:off x="423096" y="496871"/>
            <a:ext cx="8079220" cy="1454051"/>
          </a:xfrm>
        </p:spPr>
        <p:txBody>
          <a:bodyPr>
            <a:normAutofit/>
          </a:bodyPr>
          <a:lstStyle/>
          <a:p>
            <a:r>
              <a:rPr lang="en-US" sz="3600" b="1" dirty="0">
                <a:solidFill>
                  <a:schemeClr val="tx2"/>
                </a:solidFill>
              </a:rPr>
              <a:t>Understanding Victim-Survivor Defendants</a:t>
            </a:r>
          </a:p>
        </p:txBody>
      </p:sp>
      <p:sp>
        <p:nvSpPr>
          <p:cNvPr id="3" name="Content Placeholder 2">
            <a:extLst>
              <a:ext uri="{FF2B5EF4-FFF2-40B4-BE49-F238E27FC236}">
                <a16:creationId xmlns:a16="http://schemas.microsoft.com/office/drawing/2014/main" id="{85442322-33BB-22CD-92C6-6BA718321FFF}"/>
              </a:ext>
            </a:extLst>
          </p:cNvPr>
          <p:cNvSpPr>
            <a:spLocks noGrp="1"/>
          </p:cNvSpPr>
          <p:nvPr>
            <p:ph idx="1"/>
          </p:nvPr>
        </p:nvSpPr>
        <p:spPr>
          <a:xfrm>
            <a:off x="385148" y="1950922"/>
            <a:ext cx="5822102" cy="4374169"/>
          </a:xfrm>
        </p:spPr>
        <p:txBody>
          <a:bodyPr anchor="ctr">
            <a:noAutofit/>
          </a:bodyPr>
          <a:lstStyle/>
          <a:p>
            <a:r>
              <a:rPr lang="en-US" dirty="0">
                <a:solidFill>
                  <a:schemeClr val="tx2"/>
                </a:solidFill>
              </a:rPr>
              <a:t>Many defendants are also victim-survivors</a:t>
            </a:r>
          </a:p>
          <a:p>
            <a:pPr lvl="1"/>
            <a:r>
              <a:rPr lang="en-US" sz="2800" dirty="0">
                <a:solidFill>
                  <a:schemeClr val="tx2"/>
                </a:solidFill>
              </a:rPr>
              <a:t>Trafficking victims prosecuted for offending</a:t>
            </a:r>
          </a:p>
          <a:p>
            <a:pPr lvl="1"/>
            <a:r>
              <a:rPr lang="en-US" sz="2800" dirty="0">
                <a:solidFill>
                  <a:schemeClr val="tx2"/>
                </a:solidFill>
              </a:rPr>
              <a:t>Forced criminality / duress</a:t>
            </a:r>
          </a:p>
          <a:p>
            <a:pPr lvl="1"/>
            <a:r>
              <a:rPr lang="en-US" sz="2800" dirty="0">
                <a:solidFill>
                  <a:schemeClr val="tx2"/>
                </a:solidFill>
              </a:rPr>
              <a:t>Domestic and family violence</a:t>
            </a:r>
          </a:p>
          <a:p>
            <a:pPr lvl="1"/>
            <a:r>
              <a:rPr lang="en-US" sz="2800" dirty="0">
                <a:solidFill>
                  <a:schemeClr val="tx2"/>
                </a:solidFill>
              </a:rPr>
              <a:t>Coercive control</a:t>
            </a:r>
          </a:p>
          <a:p>
            <a:r>
              <a:rPr lang="en-US" dirty="0">
                <a:solidFill>
                  <a:schemeClr val="tx2"/>
                </a:solidFill>
              </a:rPr>
              <a:t>Trauma influences agency</a:t>
            </a:r>
          </a:p>
        </p:txBody>
      </p:sp>
      <p:grpSp>
        <p:nvGrpSpPr>
          <p:cNvPr id="47" name="Group 46">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48" name="Freeform: Shape 47">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AA123302-D407-1806-7953-8050A2481993}"/>
              </a:ext>
            </a:extLst>
          </p:cNvPr>
          <p:cNvPicPr>
            <a:picLocks noChangeAspect="1"/>
          </p:cNvPicPr>
          <p:nvPr/>
        </p:nvPicPr>
        <p:blipFill>
          <a:blip r:embed="rId3"/>
          <a:srcRect r="5882" b="-1"/>
          <a:stretch>
            <a:fillRect/>
          </a:stretch>
        </p:blipFill>
        <p:spPr>
          <a:xfrm>
            <a:off x="8100117" y="1722322"/>
            <a:ext cx="3929235" cy="2786705"/>
          </a:xfrm>
          <a:prstGeom prst="rect">
            <a:avLst/>
          </a:prstGeom>
        </p:spPr>
      </p:pic>
    </p:spTree>
    <p:extLst>
      <p:ext uri="{BB962C8B-B14F-4D97-AF65-F5344CB8AC3E}">
        <p14:creationId xmlns:p14="http://schemas.microsoft.com/office/powerpoint/2010/main" val="1216926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FA38FA-A03C-2C20-472C-B90348A13007}"/>
              </a:ext>
            </a:extLst>
          </p:cNvPr>
          <p:cNvSpPr>
            <a:spLocks noGrp="1"/>
          </p:cNvSpPr>
          <p:nvPr>
            <p:ph type="title"/>
          </p:nvPr>
        </p:nvSpPr>
        <p:spPr>
          <a:xfrm>
            <a:off x="5147734" y="339795"/>
            <a:ext cx="7247466" cy="1454051"/>
          </a:xfrm>
        </p:spPr>
        <p:txBody>
          <a:bodyPr>
            <a:normAutofit/>
          </a:bodyPr>
          <a:lstStyle/>
          <a:p>
            <a:r>
              <a:rPr lang="en-US" sz="3600" b="1" dirty="0">
                <a:solidFill>
                  <a:schemeClr val="tx2"/>
                </a:solidFill>
              </a:rPr>
              <a:t>Trauma and Criminal Responsibility</a:t>
            </a:r>
          </a:p>
        </p:txBody>
      </p:sp>
      <p:pic>
        <p:nvPicPr>
          <p:cNvPr id="7" name="Graphic 6" descr="Confused Person">
            <a:extLst>
              <a:ext uri="{FF2B5EF4-FFF2-40B4-BE49-F238E27FC236}">
                <a16:creationId xmlns:a16="http://schemas.microsoft.com/office/drawing/2014/main" id="{90BB6716-4122-303D-45E8-94444486393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414A141A-C467-F7A2-BA75-3FB02CEAC088}"/>
              </a:ext>
            </a:extLst>
          </p:cNvPr>
          <p:cNvSpPr>
            <a:spLocks noGrp="1"/>
          </p:cNvSpPr>
          <p:nvPr>
            <p:ph idx="1"/>
          </p:nvPr>
        </p:nvSpPr>
        <p:spPr>
          <a:xfrm>
            <a:off x="6014936" y="1488142"/>
            <a:ext cx="6093366" cy="4751294"/>
          </a:xfrm>
        </p:spPr>
        <p:txBody>
          <a:bodyPr anchor="ctr">
            <a:normAutofit/>
          </a:bodyPr>
          <a:lstStyle/>
          <a:p>
            <a:r>
              <a:rPr lang="en-US" dirty="0">
                <a:solidFill>
                  <a:schemeClr val="tx2"/>
                </a:solidFill>
              </a:rPr>
              <a:t>Trauma raises questions about:</a:t>
            </a:r>
          </a:p>
          <a:p>
            <a:pPr marL="971550" lvl="1" indent="-514350">
              <a:buFont typeface="+mj-lt"/>
              <a:buAutoNum type="arabicPeriod"/>
            </a:pPr>
            <a:r>
              <a:rPr lang="en-US" sz="2800" dirty="0">
                <a:solidFill>
                  <a:schemeClr val="tx2"/>
                </a:solidFill>
              </a:rPr>
              <a:t>Intent</a:t>
            </a:r>
          </a:p>
          <a:p>
            <a:pPr marL="971550" lvl="1" indent="-514350">
              <a:buFont typeface="+mj-lt"/>
              <a:buAutoNum type="arabicPeriod"/>
            </a:pPr>
            <a:r>
              <a:rPr lang="en-US" sz="2800" dirty="0">
                <a:solidFill>
                  <a:schemeClr val="tx2"/>
                </a:solidFill>
              </a:rPr>
              <a:t>Voluntariness</a:t>
            </a:r>
          </a:p>
          <a:p>
            <a:pPr marL="971550" lvl="1" indent="-514350">
              <a:buFont typeface="+mj-lt"/>
              <a:buAutoNum type="arabicPeriod"/>
            </a:pPr>
            <a:r>
              <a:rPr lang="en-US" sz="2800" dirty="0">
                <a:solidFill>
                  <a:schemeClr val="tx2"/>
                </a:solidFill>
              </a:rPr>
              <a:t>Agency and autonomy</a:t>
            </a:r>
          </a:p>
          <a:p>
            <a:pPr marL="971550" lvl="1" indent="-514350">
              <a:buFont typeface="+mj-lt"/>
              <a:buAutoNum type="arabicPeriod"/>
            </a:pPr>
            <a:r>
              <a:rPr lang="en-US" sz="2800" dirty="0">
                <a:solidFill>
                  <a:schemeClr val="tx2"/>
                </a:solidFill>
              </a:rPr>
              <a:t>Capacity</a:t>
            </a:r>
          </a:p>
          <a:p>
            <a:pPr marL="971550" lvl="1" indent="-514350">
              <a:buFont typeface="+mj-lt"/>
              <a:buAutoNum type="arabicPeriod"/>
            </a:pPr>
            <a:r>
              <a:rPr lang="en-US" sz="2800" dirty="0">
                <a:solidFill>
                  <a:schemeClr val="tx2"/>
                </a:solidFill>
              </a:rPr>
              <a:t>Culpability</a:t>
            </a:r>
          </a:p>
          <a:p>
            <a:r>
              <a:rPr lang="en-NZ"/>
              <a:t>Trauma-induced </a:t>
            </a:r>
            <a:r>
              <a:rPr lang="en-NZ" dirty="0"/>
              <a:t>automatism, dissociation</a:t>
            </a:r>
          </a:p>
          <a:p>
            <a:pPr lvl="1"/>
            <a:r>
              <a:rPr lang="en-NZ" sz="2800" i="1" dirty="0"/>
              <a:t>R v Falconer</a:t>
            </a:r>
            <a:r>
              <a:rPr lang="en-NZ" sz="2800" dirty="0"/>
              <a:t> (1990) 171 CLR 30</a:t>
            </a:r>
            <a:endParaRPr lang="en-US" sz="28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665804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BC5859-3522-BD1E-C9AF-412E370F2E2C}"/>
              </a:ext>
            </a:extLst>
          </p:cNvPr>
          <p:cNvSpPr>
            <a:spLocks noGrp="1"/>
          </p:cNvSpPr>
          <p:nvPr>
            <p:ph type="title"/>
          </p:nvPr>
        </p:nvSpPr>
        <p:spPr>
          <a:xfrm>
            <a:off x="6094105" y="802955"/>
            <a:ext cx="5928606" cy="1454051"/>
          </a:xfrm>
        </p:spPr>
        <p:txBody>
          <a:bodyPr>
            <a:normAutofit/>
          </a:bodyPr>
          <a:lstStyle/>
          <a:p>
            <a:r>
              <a:rPr lang="en-US" sz="3600" b="1" dirty="0">
                <a:solidFill>
                  <a:schemeClr val="tx2"/>
                </a:solidFill>
              </a:rPr>
              <a:t>The Trauma-Informed Lawyer</a:t>
            </a:r>
          </a:p>
        </p:txBody>
      </p:sp>
      <p:pic>
        <p:nvPicPr>
          <p:cNvPr id="5" name="Picture 4">
            <a:extLst>
              <a:ext uri="{FF2B5EF4-FFF2-40B4-BE49-F238E27FC236}">
                <a16:creationId xmlns:a16="http://schemas.microsoft.com/office/drawing/2014/main" id="{4DC046F7-B2CE-D490-CFB6-D81C7D2FC074}"/>
              </a:ext>
            </a:extLst>
          </p:cNvPr>
          <p:cNvPicPr>
            <a:picLocks noChangeAspect="1"/>
          </p:cNvPicPr>
          <p:nvPr/>
        </p:nvPicPr>
        <p:blipFill>
          <a:blip r:embed="rId3"/>
          <a:stretch>
            <a:fillRect/>
          </a:stretch>
        </p:blipFill>
        <p:spPr>
          <a:xfrm>
            <a:off x="682414" y="1793846"/>
            <a:ext cx="3629094" cy="3620021"/>
          </a:xfrm>
          <a:prstGeom prst="rect">
            <a:avLst/>
          </a:prstGeom>
        </p:spPr>
      </p:pic>
      <p:sp>
        <p:nvSpPr>
          <p:cNvPr id="3" name="Content Placeholder 2">
            <a:extLst>
              <a:ext uri="{FF2B5EF4-FFF2-40B4-BE49-F238E27FC236}">
                <a16:creationId xmlns:a16="http://schemas.microsoft.com/office/drawing/2014/main" id="{66B314B5-AD6C-253E-1EA6-09AA4618347B}"/>
              </a:ext>
            </a:extLst>
          </p:cNvPr>
          <p:cNvSpPr>
            <a:spLocks noGrp="1"/>
          </p:cNvSpPr>
          <p:nvPr>
            <p:ph idx="1"/>
          </p:nvPr>
        </p:nvSpPr>
        <p:spPr>
          <a:xfrm>
            <a:off x="6257365" y="2257006"/>
            <a:ext cx="5386947" cy="3798039"/>
          </a:xfrm>
        </p:spPr>
        <p:txBody>
          <a:bodyPr anchor="ctr">
            <a:normAutofit/>
          </a:bodyPr>
          <a:lstStyle/>
          <a:p>
            <a:r>
              <a:rPr lang="en-US" dirty="0">
                <a:solidFill>
                  <a:schemeClr val="tx2"/>
                </a:solidFill>
              </a:rPr>
              <a:t>Lawyers are rarely trained to deal with trauma</a:t>
            </a:r>
          </a:p>
          <a:p>
            <a:pPr lvl="1"/>
            <a:r>
              <a:rPr lang="en-US" sz="2800" dirty="0">
                <a:solidFill>
                  <a:schemeClr val="tx2"/>
                </a:solidFill>
              </a:rPr>
              <a:t>Vicarious trauma / secondary stress</a:t>
            </a:r>
          </a:p>
          <a:p>
            <a:pPr lvl="1"/>
            <a:r>
              <a:rPr lang="en-US" sz="2800" dirty="0">
                <a:solidFill>
                  <a:schemeClr val="tx2"/>
                </a:solidFill>
              </a:rPr>
              <a:t>Repeated exposure to traumatic material</a:t>
            </a:r>
          </a:p>
          <a:p>
            <a:pPr lvl="1"/>
            <a:r>
              <a:rPr lang="en-US" sz="2800" dirty="0">
                <a:solidFill>
                  <a:schemeClr val="tx2"/>
                </a:solidFill>
              </a:rPr>
              <a:t>Compassion fatigue</a:t>
            </a:r>
          </a:p>
          <a:p>
            <a:pPr lvl="1"/>
            <a:r>
              <a:rPr lang="en-US" sz="2800" dirty="0">
                <a:solidFill>
                  <a:schemeClr val="tx2"/>
                </a:solidFill>
              </a:rPr>
              <a:t>Burnout</a:t>
            </a:r>
          </a:p>
          <a:p>
            <a:pPr marL="0" indent="0">
              <a:buNone/>
            </a:pPr>
            <a:endParaRPr lang="en-US" sz="18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5114300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3352</TotalTime>
  <Words>2261</Words>
  <Application>Microsoft Macintosh PowerPoint</Application>
  <PresentationFormat>Widescreen</PresentationFormat>
  <Paragraphs>204</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Wingdings</vt:lpstr>
      <vt:lpstr>Office Theme</vt:lpstr>
      <vt:lpstr>Trauma-Informed Practice:  Procedural Fairness, Criminal Responsibility and Sustainable Legal Practice</vt:lpstr>
      <vt:lpstr>Why Trauma-Informed Practice Matters</vt:lpstr>
      <vt:lpstr>Trauma and Participation</vt:lpstr>
      <vt:lpstr>Victorian Context</vt:lpstr>
      <vt:lpstr>Trauma-Informed Courts</vt:lpstr>
      <vt:lpstr>Trauma-Informed Adjustments</vt:lpstr>
      <vt:lpstr>Understanding Victim-Survivor Defendants</vt:lpstr>
      <vt:lpstr>Trauma and Criminal Responsibility</vt:lpstr>
      <vt:lpstr>The Trauma-Informed Lawyer</vt:lpstr>
      <vt:lpstr>Trauma-Informed Legal Practice</vt:lpstr>
      <vt:lpstr>Strengthening Criminal Justice Through Trauma-Informed Practice</vt:lpstr>
      <vt:lpstr>Trauma-Informed Practice:  Procedural Fairness, Criminal Responsibility and Sustainable Legal Practice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Monique Mann</dc:creator>
  <cp:lastModifiedBy>Felicity Gerry KC</cp:lastModifiedBy>
  <cp:revision>77</cp:revision>
  <dcterms:created xsi:type="dcterms:W3CDTF">2026-07-28T23:33:25Z</dcterms:created>
  <dcterms:modified xsi:type="dcterms:W3CDTF">2026-08-06T03:44:17Z</dcterms:modified>
</cp:coreProperties>
</file>